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Override1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Override2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Override3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4.xml" ContentType="application/vnd.openxmlformats-officedocument.themeOverr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Override5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Override6.xml" ContentType="application/vnd.openxmlformats-officedocument.themeOverr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Override7.xml" ContentType="application/vnd.openxmlformats-officedocument.themeOverr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Override8.xml" ContentType="application/vnd.openxmlformats-officedocument.themeOverr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heme/themeOverride9.xml" ContentType="application/vnd.openxmlformats-officedocument.themeOverr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heme/themeOverride10.xml" ContentType="application/vnd.openxmlformats-officedocument.themeOverr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Override11.xml" ContentType="application/vnd.openxmlformats-officedocument.themeOverride+xml"/>
  <Override PartName="/ppt/tags/tag37.xml" ContentType="application/vnd.openxmlformats-officedocument.presentationml.tags+xml"/>
  <Override PartName="/ppt/theme/themeOverride12.xml" ContentType="application/vnd.openxmlformats-officedocument.themeOverride+xml"/>
  <Override PartName="/ppt/tags/tag38.xml" ContentType="application/vnd.openxmlformats-officedocument.presentationml.tags+xml"/>
  <Override PartName="/ppt/theme/themeOverride13.xml" ContentType="application/vnd.openxmlformats-officedocument.themeOverride+xml"/>
  <Override PartName="/ppt/tags/tag39.xml" ContentType="application/vnd.openxmlformats-officedocument.presentationml.tags+xml"/>
  <Override PartName="/ppt/theme/themeOverride14.xml" ContentType="application/vnd.openxmlformats-officedocument.themeOverride+xml"/>
  <Override PartName="/ppt/tags/tag40.xml" ContentType="application/vnd.openxmlformats-officedocument.presentationml.tags+xml"/>
  <Override PartName="/ppt/theme/themeOverride15.xml" ContentType="application/vnd.openxmlformats-officedocument.themeOverride+xml"/>
  <Override PartName="/ppt/tags/tag41.xml" ContentType="application/vnd.openxmlformats-officedocument.presentationml.tags+xml"/>
  <Override PartName="/ppt/theme/themeOverride16.xml" ContentType="application/vnd.openxmlformats-officedocument.themeOverride+xml"/>
  <Override PartName="/ppt/tags/tag42.xml" ContentType="application/vnd.openxmlformats-officedocument.presentationml.tags+xml"/>
  <Override PartName="/ppt/theme/themeOverride17.xml" ContentType="application/vnd.openxmlformats-officedocument.themeOverride+xml"/>
  <Override PartName="/ppt/tags/tag43.xml" ContentType="application/vnd.openxmlformats-officedocument.presentationml.tags+xml"/>
  <Override PartName="/ppt/theme/themeOverride18.xml" ContentType="application/vnd.openxmlformats-officedocument.themeOverride+xml"/>
  <Override PartName="/ppt/tags/tag44.xml" ContentType="application/vnd.openxmlformats-officedocument.presentationml.tags+xml"/>
  <Override PartName="/ppt/theme/themeOverride19.xml" ContentType="application/vnd.openxmlformats-officedocument.themeOverr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heme/themeOverride20.xml" ContentType="application/vnd.openxmlformats-officedocument.themeOverr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heme/themeOverride21.xml" ContentType="application/vnd.openxmlformats-officedocument.themeOverr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heme/themeOverride22.xml" ContentType="application/vnd.openxmlformats-officedocument.themeOverr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heme/themeOverride23.xml" ContentType="application/vnd.openxmlformats-officedocument.themeOverr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heme/themeOverride24.xml" ContentType="application/vnd.openxmlformats-officedocument.themeOverride+xml"/>
  <Override PartName="/ppt/tags/tag60.xml" ContentType="application/vnd.openxmlformats-officedocument.presentationml.tags+xml"/>
  <Override PartName="/ppt/theme/themeOverride25.xml" ContentType="application/vnd.openxmlformats-officedocument.themeOverride+xml"/>
  <Override PartName="/ppt/tags/tag61.xml" ContentType="application/vnd.openxmlformats-officedocument.presentationml.tags+xml"/>
  <Override PartName="/ppt/theme/themeOverride26.xml" ContentType="application/vnd.openxmlformats-officedocument.themeOverride+xml"/>
  <Override PartName="/ppt/tags/tag62.xml" ContentType="application/vnd.openxmlformats-officedocument.presentationml.tags+xml"/>
  <Override PartName="/ppt/theme/themeOverride27.xml" ContentType="application/vnd.openxmlformats-officedocument.themeOverride+xml"/>
  <Override PartName="/ppt/tags/tag63.xml" ContentType="application/vnd.openxmlformats-officedocument.presentationml.tags+xml"/>
  <Override PartName="/ppt/theme/themeOverride28.xml" ContentType="application/vnd.openxmlformats-officedocument.themeOverride+xml"/>
  <Override PartName="/ppt/tags/tag64.xml" ContentType="application/vnd.openxmlformats-officedocument.presentationml.tags+xml"/>
  <Override PartName="/ppt/theme/themeOverride29.xml" ContentType="application/vnd.openxmlformats-officedocument.themeOverride+xml"/>
  <Override PartName="/ppt/tags/tag65.xml" ContentType="application/vnd.openxmlformats-officedocument.presentationml.tags+xml"/>
  <Override PartName="/ppt/theme/themeOverride30.xml" ContentType="application/vnd.openxmlformats-officedocument.themeOverride+xml"/>
  <Override PartName="/ppt/tags/tag66.xml" ContentType="application/vnd.openxmlformats-officedocument.presentationml.tags+xml"/>
  <Override PartName="/ppt/theme/themeOverride31.xml" ContentType="application/vnd.openxmlformats-officedocument.themeOverride+xml"/>
  <Override PartName="/ppt/tags/tag67.xml" ContentType="application/vnd.openxmlformats-officedocument.presentationml.tags+xml"/>
  <Override PartName="/ppt/theme/themeOverride32.xml" ContentType="application/vnd.openxmlformats-officedocument.themeOverr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heme/themeOverride33.xml" ContentType="application/vnd.openxmlformats-officedocument.themeOverr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Override34.xml" ContentType="application/vnd.openxmlformats-officedocument.themeOverr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heme/themeOverride35.xml" ContentType="application/vnd.openxmlformats-officedocument.themeOverr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heme/themeOverride36.xml" ContentType="application/vnd.openxmlformats-officedocument.themeOverr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heme/themeOverride37.xml" ContentType="application/vnd.openxmlformats-officedocument.themeOverr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heme/themeOverride38.xml" ContentType="application/vnd.openxmlformats-officedocument.themeOverride+xml"/>
  <Override PartName="/ppt/tags/tag84.xml" ContentType="application/vnd.openxmlformats-officedocument.presentationml.tags+xml"/>
  <Override PartName="/ppt/theme/themeOverride39.xml" ContentType="application/vnd.openxmlformats-officedocument.themeOverride+xml"/>
  <Override PartName="/ppt/tags/tag85.xml" ContentType="application/vnd.openxmlformats-officedocument.presentationml.tags+xml"/>
  <Override PartName="/ppt/theme/themeOverride40.xml" ContentType="application/vnd.openxmlformats-officedocument.themeOverride+xml"/>
  <Override PartName="/ppt/tags/tag86.xml" ContentType="application/vnd.openxmlformats-officedocument.presentationml.tags+xml"/>
  <Override PartName="/ppt/theme/themeOverride41.xml" ContentType="application/vnd.openxmlformats-officedocument.themeOverride+xml"/>
  <Override PartName="/ppt/tags/tag87.xml" ContentType="application/vnd.openxmlformats-officedocument.presentationml.tags+xml"/>
  <Override PartName="/ppt/theme/themeOverride42.xml" ContentType="application/vnd.openxmlformats-officedocument.themeOverride+xml"/>
  <Override PartName="/ppt/tags/tag8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43.xml" ContentType="application/vnd.openxmlformats-officedocument.themeOverr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heme/themeOverride44.xml" ContentType="application/vnd.openxmlformats-officedocument.themeOverride+xml"/>
  <Override PartName="/ppt/tags/tag91.xml" ContentType="application/vnd.openxmlformats-officedocument.presentationml.tags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ink/ink5.xml" ContentType="application/inkml+xml"/>
  <Override PartName="/ppt/ink/ink6.xml" ContentType="application/inkml+xml"/>
  <Override PartName="/ppt/theme/themeOverride53.xml" ContentType="application/vnd.openxmlformats-officedocument.themeOverr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theme/themeOverride54.xml" ContentType="application/vnd.openxmlformats-officedocument.themeOverr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5"/>
  </p:sldMasterIdLst>
  <p:notesMasterIdLst>
    <p:notesMasterId r:id="rId29"/>
  </p:notesMasterIdLst>
  <p:handoutMasterIdLst>
    <p:handoutMasterId r:id="rId30"/>
  </p:handoutMasterIdLst>
  <p:sldIdLst>
    <p:sldId id="261" r:id="rId6"/>
    <p:sldId id="264" r:id="rId7"/>
    <p:sldId id="370" r:id="rId8"/>
    <p:sldId id="371" r:id="rId9"/>
    <p:sldId id="366" r:id="rId10"/>
    <p:sldId id="360" r:id="rId11"/>
    <p:sldId id="361" r:id="rId12"/>
    <p:sldId id="356" r:id="rId13"/>
    <p:sldId id="364" r:id="rId14"/>
    <p:sldId id="372" r:id="rId15"/>
    <p:sldId id="380" r:id="rId16"/>
    <p:sldId id="368" r:id="rId17"/>
    <p:sldId id="363" r:id="rId18"/>
    <p:sldId id="373" r:id="rId19"/>
    <p:sldId id="377" r:id="rId20"/>
    <p:sldId id="367" r:id="rId21"/>
    <p:sldId id="374" r:id="rId22"/>
    <p:sldId id="369" r:id="rId23"/>
    <p:sldId id="376" r:id="rId24"/>
    <p:sldId id="375" r:id="rId25"/>
    <p:sldId id="365" r:id="rId26"/>
    <p:sldId id="379" r:id="rId27"/>
    <p:sldId id="378" r:id="rId28"/>
  </p:sldIdLst>
  <p:sldSz cx="12192000" cy="6858000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SwissReSans" panose="020B0604020202020204" pitchFamily="34" charset="0"/>
      <p:regular r:id="rId35"/>
      <p:bold r:id="rId36"/>
      <p:italic r:id="rId37"/>
      <p:boldItalic r:id="rId38"/>
    </p:embeddedFont>
    <p:embeddedFont>
      <p:font typeface="SwissReSans Light" panose="020B0504020202020204" pitchFamily="3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1DCD6"/>
    <a:srgbClr val="99DDF3"/>
    <a:srgbClr val="FFFFFF"/>
    <a:srgbClr val="9FB8E4"/>
    <a:srgbClr val="F2F2F2"/>
    <a:srgbClr val="E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870FC3-41F4-4639-9F92-194A608F593C}">
  <a:tblStyle styleId="{4F870FC3-41F4-4639-9F92-194A608F593C}" styleName="Swiss Re - Table 1">
    <a:wholeTbl>
      <a:tcTxStyle>
        <a:fontRef idx="minor">
          <a:scrgbClr r="40" g="62" b="54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2H>
      <a:tcStyle>
        <a:tcBdr/>
        <a:fill>
          <a:solidFill>
            <a:schemeClr val="accent1">
              <a:tint val="36000"/>
            </a:schemeClr>
          </a:solidFill>
        </a:fill>
      </a:tcStyle>
    </a:band2H>
    <a:band1V>
      <a:tcStyle>
        <a:tcBdr/>
        <a:fill>
          <a:solidFill>
            <a:schemeClr val="accent1">
              <a:tint val="36000"/>
            </a:schemeClr>
          </a:solidFill>
        </a:fill>
      </a:tcStyle>
    </a:band1V>
    <a:firstRow>
      <a:tcTxStyle b="on">
        <a:fontRef idx="minor">
          <a:scrgbClr r="255" g="255" b="255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6E6707-7832-46BE-A3A0-E36881F78559}" styleName="Swiss Re - Table 2">
    <a:wholeTbl>
      <a:tcTxStyle>
        <a:fontRef idx="minor">
          <a:scrgbClr r="40" g="62" b="54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2H>
      <a:tcStyle>
        <a:tcBdr/>
        <a:fill>
          <a:solidFill>
            <a:schemeClr val="accent5">
              <a:tint val="36000"/>
            </a:schemeClr>
          </a:solidFill>
        </a:fill>
      </a:tcStyle>
    </a:band2H>
    <a:band1V>
      <a:tcStyle>
        <a:tcBdr/>
        <a:fill>
          <a:solidFill>
            <a:schemeClr val="accent5">
              <a:tint val="36000"/>
            </a:schemeClr>
          </a:solidFill>
        </a:fill>
      </a:tcStyle>
    </a:band1V>
    <a:firstRow>
      <a:tcTxStyle b="on">
        <a:fontRef idx="minor">
          <a:scrgbClr r="255" g="255" b="255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BE75E58-984F-4F72-8EDD-5C9A88DD35F0}" styleName="Swiss Re - Table 3">
    <a:wholeTbl>
      <a:tcTxStyle>
        <a:fontRef idx="minor">
          <a:scrgbClr r="40" g="62" b="54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2H>
      <a:tcStyle>
        <a:tcBdr/>
        <a:fill>
          <a:solidFill>
            <a:schemeClr val="accent3">
              <a:tint val="36000"/>
            </a:schemeClr>
          </a:solidFill>
        </a:fill>
      </a:tcStyle>
    </a:band2H>
    <a:band1V>
      <a:tcStyle>
        <a:tcBdr/>
        <a:fill>
          <a:solidFill>
            <a:schemeClr val="accent3">
              <a:tint val="36000"/>
            </a:schemeClr>
          </a:solidFill>
        </a:fill>
      </a:tcStyle>
    </a:band1V>
    <a:firstRow>
      <a:tcTxStyle b="on">
        <a:fontRef idx="minor">
          <a:scrgbClr r="255" g="255" b="255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0DF0198-80C8-49AA-8D90-CB580F7814A3}" styleName="Swiss Re - Table 4">
    <a:wholeTbl>
      <a:tcTxStyle>
        <a:fontRef idx="minor">
          <a:scrgbClr r="40" g="62" b="54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879B2AA-A785-4C12-A31E-098CB692474E}" styleName="Swiss Re - Table 5">
    <a:wholeTbl>
      <a:tcTxStyle>
        <a:fontRef idx="minor">
          <a:scrgbClr r="40" g="62" b="54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45" autoAdjust="0"/>
  </p:normalViewPr>
  <p:slideViewPr>
    <p:cSldViewPr showGuides="1">
      <p:cViewPr varScale="1">
        <p:scale>
          <a:sx n="163" d="100"/>
          <a:sy n="163" d="100"/>
        </p:scale>
        <p:origin x="2226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6" d="100"/>
          <a:sy n="96" d="100"/>
        </p:scale>
        <p:origin x="355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9.fntdata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ags" Target="tags/tag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SwissReSans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7C786-A259-4FDD-A4C0-BD83D19C2427}" type="datetimeFigureOut">
              <a:rPr lang="en-GB" smtClean="0">
                <a:latin typeface="SwissReSans" pitchFamily="34" charset="0"/>
              </a:rPr>
              <a:pPr/>
              <a:t>12/03/2020</a:t>
            </a:fld>
            <a:endParaRPr lang="en-GB" dirty="0">
              <a:latin typeface="SwissReSans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SwissReSans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ADD15C-2E90-415F-B376-5831ACCDAAD0}" type="slidenum">
              <a:rPr lang="en-GB" smtClean="0">
                <a:latin typeface="SwissReSans" pitchFamily="34" charset="0"/>
              </a:rPr>
              <a:pPr/>
              <a:t>‹#›</a:t>
            </a:fld>
            <a:endParaRPr lang="en-GB" dirty="0">
              <a:latin typeface="SwissRe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96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4T14:32:29.93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1 264,'3268'0,"-3133"5,6 6,-5 0,14-5,233-5,388-4,-113-28,-554 24,0-6,43-12,-45 7,715-80,-458 60,-280 29,44-13,-59 10,0 2,0 3,3 3,990 3,-468 4,1719-3,-2260 2,0 2,19 6,36 3,448 55,-83-8,-257-49,-111-8,31 8,12 3,-59-7,52 12,-47-3,2-4,0-4,37-3,-74-2,-1 2,0 2,29 10,-27-6,0-2,1-2,8-3,-28-2,0-2,0-2,-1-1,1-2,0-1,-1-2,16-6,-26 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2:53.378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83,'210'-7,"0"-9,5-10,-4 6,1 8,22 11,-168 1,66 0,120 16,-92-4,-88-9,45 10,-13 4,1-5,98-2,1613-11,-1787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4T14:32:43.902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0 198,'1821'0,"-1706"4,26 8,86 4,-152-11,36 7,-44-3,0-4,1-2,-8-3,47-1,105 13,30 7,-1-12,31-10,-42 0,2595 3,-2724-6,0-5,0-4,47-15,-113 23,68-17,-60 12,0 3,1 1,0 2,34 1,2509 7,-2430-4,1-7,-2-7,57-17,-89 2,-89 20,0 2,1 2,0 1,0 1,3 2,31-1,35-7,-38 2,49 2,406 8,-486 1,-1 1,28 7,45 4,316-10,-245-5,-150 3,1 1,-1 1,0 2,0 1,8 4,-8-2,1-1,0-2,0-1,27 1,818-5,-400-4,-385 0,47-10,-55 4,-36 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12:09:33.434"/>
    </inkml:context>
    <inkml:brush xml:id="br0">
      <inkml:brushProperty name="width" value="0.3" units="cm"/>
      <inkml:brushProperty name="height" value="0.6" units="cm"/>
      <inkml:brushProperty name="color" value="#17FF7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0,'3519'0,"-3491"0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12:10:16.622"/>
    </inkml:context>
    <inkml:brush xml:id="br0">
      <inkml:brushProperty name="width" value="0.3" units="cm"/>
      <inkml:brushProperty name="height" value="0.6" units="cm"/>
      <inkml:brushProperty name="color" value="#FE6E6E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1,'783'0,"-755"0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12:10:19.404"/>
    </inkml:context>
    <inkml:brush xml:id="br0">
      <inkml:brushProperty name="width" value="0.3" units="cm"/>
      <inkml:brushProperty name="height" value="0.6" units="cm"/>
      <inkml:brushProperty name="color" value="#FE6E6E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14,'11'0,"21"0,21 0,12 0,13 0,-3 0,-1 0,1 0,-5 0,-9 0,-10 0,-8-6,-11-2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4T13:15:20.740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1 135,'183'-3,"4"1,11 8,-82 9,-71-8,1-1,9-2,-21-4,28 1,1 2,58 12,-46-5,0-4,0-3,67-6,-9 0,707 3,-810-2,0 0,0-3,11-3,-8 2,0 1,24-1,-53 6,57-1,0-4,41-8,-45 6,1 2,0 2,12 3,-15 1,1-3,-1-3,31-6,-19 2,1 2,0 4,0 3,14 3,47 0,1596-3,-1704-2,1 0,-1-1,18-5,44-6,26 10,-67 4,-1-2,0-2,0-1,3-3,-4 1,1 2,0 2,0 1,0 3,1 1,2 0,0-2,0-2,0-2,11-3,-1-3,1 3,0 2,1 2,-1 3,27 4,112 30,-121-22,-26-4,1-1,44-1,-33-3,58 10,-59-5,0-3,8-2,25-2,-6 0,30-5,-34-11,4-1,48-5,-98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3:44.728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3,'80'-1,"-7"-1,25 6,-88-3,1 1,-1 1,0 0,0 1,0 0,0 0,1 1,-1 1,0-2,1 0,-1 0,1-1,0 0,10 1,59 0,74-6,-89-1,0 3,0 3,27 6,32 4,1-6,0-4,12-7,40 1,-90 3,-1-4,37-8,-27 3,0 4,83 6,-49 1,-100-2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3:48.412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0 115,'0'-1,"1"0,-1 1,0-1,1 0,-1 1,0-1,1 1,-1-1,1 0,-1 1,1-1,-1 1,1-1,-1 1,1 0,-1-1,1 1,0-1,-1 1,1 0,0 0,-1-1,1 1,0 0,-1 0,1 0,0 0,0 0,26-4,-21 3,194-12,0 8,2 9,38 0,-188-5,0-1,0-3,0-2,16-6,13-1,-1 4,1 3,66 3,83-6,-118 1,0 4,1 5,3 5,-86 0,0 1,-1 2,0 1,-1 1,0 1,7 5,-19-9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3:52.770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90,'203'-3,"0"-8,-1-9,37-16,-156 26,1 4,-1 3,66 6,-15 0,756-2,-864 0,1 1,-1 2,7 2,-5 0,1-2,18 0,35-3,-59-2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3:56.231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30,'72'-3,"47"-9,-50 4,60 1,276 25,-233-8,35-8,-164-3,5 4,0 2,0 1,12 6,57 7,-13-10,85-6,-95-3,1 3,34 9,-91-7,1-1,0-2,0-2,0-1,0-3,0-1,0-1,-7 1,1 1,-1 2,8 1,-16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12:08:48.444"/>
    </inkml:context>
    <inkml:brush xml:id="br0">
      <inkml:brushProperty name="width" value="0.3" units="cm"/>
      <inkml:brushProperty name="height" value="0.6" units="cm"/>
      <inkml:brushProperty name="color" value="#17FF75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72,'2867'0,"-2829"-2,0-1,29-8,-23 4,38-1,-1 5,-14 2,1-3,39-9,-22 2,0 5,0 3,60 7,5-1,2031-3,-2154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4:00.432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29,'257'2,"277"-5,-361-10,-68 4,30 4,619 6,-720 0,-1 2,27 7,-25-5,-1 0,22-1,-33-3,1 2,-2 0,4 2,52 7,52-8,-93-4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4:42.460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0 139,'87'3,"32"8,-33-2,39-4,-101-5,38 2,0-4,1-2,-2-2,1-4,18-6,-2-2,1 4,63-2,37-6,121-35,-275 54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4:45.145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87,'109'2,"-3"-1,11-5,-20-9,-63 7,-1 2,25 0,-3 4,-21 1,1-1,0-2,-1-2,32-7,-35 5,1 2,-1 1,1 1,0 2,3-1,0-1,0-2,3-2,12-1,0 3,0 1,0 3,12 2,26 0,-64-2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4:47.790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0 146,'159'-6,"-1"-8,0-6,-2-7,77-26,-172 43,-1 2,1 3,0 3,1 2,11 4,62-1,-105-3,-4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4:49.882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72,'168'1,"209"-3,-271-4,0-5,57-15,-115 20,0 1,1 2,-1 3,10 2,-9 0,0-2,0-2,40-8,-79 8,0 1,1-1,-1 2,1-1,-1 1,0 1,1 0,-1 1,0-1,0 2,4 1,8 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4:52.969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1268 5,'-117'-3,"29"1,-68 7,78 8,-14 1,-389-11,249-5,208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4:55.146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1349 1,'-35'2,"0"2,0 1,0 1,-9 5,7-2,0-1,-1-2,-27 0,-292-6,151-2,164 0,1-2,-21-5,21 3,0 1,-24 2,-44 4,85-1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5:00.147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58,'951'0,"-921"-2,0-1,0-1,-1-2,1 0,-1-2,9-5,-19 8,0 1,0 1,0 1,0 1,7 0,2 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4:21:37.024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58,'951'0,"-921"-2,0-1,0-1,-1-2,1 0,-1-2,9-5,-19 8,0 1,0 1,0 1,0 1,7 0,2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2T13:14:06.34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0 199,'1634'0,"-1510"-2,0-6,0-4,50-15,-10 4,11-3,-49 6,0 5,31-4,-67 9,51 4,26-3,11-6,1 8,60 11,-79 12,-84-7,71 0,24-11,-136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4T13:14:35.02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0,'4093'0,"-3980"4,26 9,-22-3,12-4,1313-7,-1409 3,0 1,0 2,3 1,2 1,1-1,6-2,660-1,-361-6,-244 3,-1 4,64 12,-83-8,1-3,73-5,-93 0,-32-1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2T13:14:11.608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1,'6419'0,"-6391"0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2T13:14:15.394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0 100,'312'-12,"93"-24,99-6,408 33,-526 11,-313 2,0 2,52 14,-26-5,0-4,260 3,11-17,-70 0,1556 3,-1761 4,24 6,20 2,90 6,-55-3,41-8,1369-9,-854 3,-691-3,-1-2,0-2,-1-1,15-6,-5 2,1 1,20 1,44 1,73-7,-83 6,0 4,28 6,-121-1,19 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2T13:14:18.796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1 129,'5'0,"13"0,15 0,29-5,21-8,18-2,15-3,3-4,-7 1,-17 5,-19 4,-22 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2T13:14:23.577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0 295,'60'-2,"0"-3,19-6,31-3,998-138,-889 118,-152 23,23-3,0 3,57 2,2485 12,-2533-7,37-9,-28 3,0 4,904 4,-481 5,-442 0,44 10,-40-3,38-3,239-10,247 5,-375 16,82 23,-251-28,54 19,41 7,-13-7,-72-13,0-4,49 1,413-11,-290-8,-93 2,-22-2,-1 6,126 19,-170-2,-61-12,0-1,1-2,16 0,221 7,520 10,3351-23,-4097-1,0-3,26-5,-23 2,1 2,8 3,827 1,-421 4,-400-7,-36-2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7:06.739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1,'19'1,"0"1,0 0,10 4,24 3,60 12,-75-12,0-2,0-2,25 0,469-5,-228-1,-267 2,-1 3,8 2,71 5,84-9,396 13,-542-13,-14-1,0 2,-1 1,1 2,-1 2,20 7,-18-4,1-2,0-1,0-2,4-2,80 13,-14-4,0-4,0-5,73-8,-10 2,1993 2,-2143 1,0 1,21 6,37 2,650-7,-375-6,-320 4,-15 0,0 0,0-2,0 0,0-2,0 0,-1-2,1 0,4-3,-12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7:11.480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1 110,'922'0,"-853"3,25 5,14 2,693 13,-584-21,219-5,-376-2,1-3,11-6,49-7,48-7,52-6,-73 15,-76 8,1 3,25 3,345 6,-423-1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7:15.117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1 201,'255'-7,"131"-25,246-53,-487 63,-51 13,-1 5,92 6,-40 1,986-3,-1035-4,80-15,-82 8,86 0,17 9,196 6,-146 19,-212-19,1 3,-1 0,11 6,-9-3,0-1,34 3,118 4,-38 1,117-1,154-17,-167-1,4792 2,-5022-1,0 0,0-2,24-5,-32 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7:19.900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0 176,'37'2,"-1"1,8 3,65 5,664-8,-397-5,-296-1,31-8,3 1,-73 5,-1-2,1-1,-1-2,-1-2,27-12,-8 7,0 3,1 2,1 3,28 1,59-10,-63 10,0 3,0 4,17 4,41 0,824-3,-682 11,-39 0,-146-10,129 3,120 20,-100-7,-101 4,-110-17,63 6,59-3,1968-9,-1129 4,-930-5,-1-2,0-3,0-3,19-7,-22 7,1 3,1 3,-1 3,28 4,9-2,23-5,165-9,75 14,33 0,-324-5,59-12,-69 7,-1 3,49 1,373 25,-444-16,0 2,0 1,-1 3,8 4,45 10,0-3,36 0,98 20,-140-10,-72-24,-1 0,1-1,1 0,-1-1,1-1,-1-1,16 1,175-5,-183 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7:24.889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4496 1,'-781'0,"752"1,1 3,-1 0,1 1,0 2,-8 4,6-2,-1-1,0-2,0-1,-7-1,10-2,-93 2,1 6,1 5,-32 11,102-15,-1-2,0-3,0-1,-49-3,-193 8,16 1,-1068-11,1273-1,1-4,-64-12,77-2,47 14,-1 1,1 0,-1 1,-8-1,-51-5,37 6,0-2,0-1,-18-6,37 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10T12:42:53.378"/>
    </inkml:context>
    <inkml:brush xml:id="br0">
      <inkml:brushProperty name="width" value="0.3" units="cm"/>
      <inkml:brushProperty name="height" value="0.6" units="cm"/>
      <inkml:brushProperty name="color" value="#00FFCC"/>
      <inkml:brushProperty name="tip" value="rectangle"/>
      <inkml:brushProperty name="rasterOp" value="maskPen"/>
      <inkml:brushProperty name="ignorePressure" value="1"/>
    </inkml:brush>
  </inkml:definitions>
  <inkml:trace contextRef="#ctx0" brushRef="#br0">1 83,'210'-7,"0"-9,5-10,-4 6,1 8,22 11,-168 1,66 0,120 16,-92-4,-88-9,45 10,-13 4,1-5,98-2,1613-11,-1787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10:06:27.509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67,'2419'0,"-2354"-2,61-12,-57 5,39 2,994 5,-532 4,-511-2,47 1,0-4,78-15,-103 9,-1 4,67 5,-127 0,12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10:07:00.200"/>
    </inkml:context>
    <inkml:brush xml:id="br0">
      <inkml:brushProperty name="width" value="0.3" units="cm"/>
      <inkml:brushProperty name="height" value="0.6" units="cm"/>
      <inkml:brushProperty name="color" value="#17FF7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0 167,'36'9,"0"-2,1-1,0-1,0-2,0-2,21-3,19 3,1856 5,-1043-9,1602 3,-2340-5,0-6,16-9,299-58,-293 47,-54 9,0 7,2 4,84 5,-92 6,-34 0,30 4,-32 12,-58-11,-1-1,1 0,6-1,-10-2,-1 1,1 1,-1 0,5 3,1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4T14:32:29.937"/>
    </inkml:context>
    <inkml:brush xml:id="br0">
      <inkml:brushProperty name="width" value="0.3" units="cm"/>
      <inkml:brushProperty name="height" value="0.6" units="cm"/>
      <inkml:brushProperty name="color" value="#D9AE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1 264,'3268'0,"-3133"5,6 6,-5 0,14-5,233-5,388-4,-113-28,-554 24,0-6,43-12,-45 7,715-80,-458 60,-280 29,44-13,-59 10,0 2,0 3,3 3,990 3,-468 4,1719-3,-2260 2,0 2,19 6,36 3,448 55,-83-8,-257-49,-111-8,31 8,12 3,-59-7,52 12,-47-3,2-4,0-4,37-3,-74-2,-1 2,0 2,29 10,-27-6,0-2,1-2,8-3,-28-2,0-2,0-2,-1-1,1-2,0-1,-1-2,16-6,-26 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26T12:08:48.444"/>
    </inkml:context>
    <inkml:brush xml:id="br0">
      <inkml:brushProperty name="width" value="0.3" units="cm"/>
      <inkml:brushProperty name="height" value="0.6" units="cm"/>
      <inkml:brushProperty name="color" value="#17FF75"/>
      <inkml:brushProperty name="tip" value="rectangle"/>
      <inkml:brushProperty name="rasterOp" value="maskPen"/>
      <inkml:brushProperty name="ignorePressure" value="1"/>
    </inkml:brush>
  </inkml:definitions>
  <inkml:trace contextRef="#ctx0" brushRef="#br0">0 72,'2867'0,"-2829"-2,0-1,29-8,-23 4,38-1,-1 5,-14 2,1-3,39-9,-22 2,0 5,0 3,60 7,5-1,2031-3,-2154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4T13:14:35.029"/>
    </inkml:context>
    <inkml:brush xml:id="br0">
      <inkml:brushProperty name="width" value="0.3" units="cm"/>
      <inkml:brushProperty name="height" value="0.6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0,'4093'0,"-3980"4,26 9,-22-3,12-4,1313-7,-1409 3,0 1,0 2,3 1,2 1,1-1,6-2,660-1,-361-6,-244 3,-1 4,64 12,-83-8,1-3,73-5,-93 0,-32-1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wissReSans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wissReSans" pitchFamily="34" charset="0"/>
              </a:defRPr>
            </a:lvl1pPr>
          </a:lstStyle>
          <a:p>
            <a:fld id="{3A1CEC75-F9BB-42F0-8E1C-193797F4D4D6}" type="datetimeFigureOut">
              <a:rPr lang="de-DE" smtClean="0"/>
              <a:pPr/>
              <a:t>12.03.2020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wissReSans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wissReSans" pitchFamily="34" charset="0"/>
              </a:defRPr>
            </a:lvl1pPr>
          </a:lstStyle>
          <a:p>
            <a:fld id="{CF8ED666-4372-485F-9851-ED435EF4ACC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760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wissReSans" pitchFamily="34" charset="0"/>
        <a:ea typeface="+mn-ea"/>
        <a:cs typeface="+mn-cs"/>
      </a:defRPr>
    </a:lvl1pPr>
    <a:lvl2pPr marL="349250" indent="0" algn="l" defTabSz="914400" rtl="0" eaLnBrk="1" latinLnBrk="0" hangingPunct="1">
      <a:defRPr sz="1200" kern="1200">
        <a:solidFill>
          <a:schemeClr val="tx1"/>
        </a:solidFill>
        <a:latin typeface="SwissReSans" pitchFamily="34" charset="0"/>
        <a:ea typeface="+mn-ea"/>
        <a:cs typeface="+mn-cs"/>
      </a:defRPr>
    </a:lvl2pPr>
    <a:lvl3pPr marL="717550" indent="0" algn="l" defTabSz="914400" rtl="0" eaLnBrk="1" latinLnBrk="0" hangingPunct="1">
      <a:defRPr sz="1200" kern="1200">
        <a:solidFill>
          <a:schemeClr val="tx1"/>
        </a:solidFill>
        <a:latin typeface="SwissReSans" pitchFamily="34" charset="0"/>
        <a:ea typeface="+mn-ea"/>
        <a:cs typeface="+mn-cs"/>
      </a:defRPr>
    </a:lvl3pPr>
    <a:lvl4pPr marL="1066800" indent="0" algn="l" defTabSz="914400" rtl="0" eaLnBrk="1" latinLnBrk="0" hangingPunct="1">
      <a:defRPr sz="1200" kern="1200">
        <a:solidFill>
          <a:schemeClr val="tx1"/>
        </a:solidFill>
        <a:latin typeface="SwissReSans" pitchFamily="34" charset="0"/>
        <a:ea typeface="+mn-ea"/>
        <a:cs typeface="+mn-cs"/>
      </a:defRPr>
    </a:lvl4pPr>
    <a:lvl5pPr marL="1435100" indent="0" algn="l" defTabSz="914400" rtl="0" eaLnBrk="1" latinLnBrk="0" hangingPunct="1">
      <a:defRPr sz="1200" kern="1200">
        <a:solidFill>
          <a:schemeClr val="tx1"/>
        </a:solidFill>
        <a:latin typeface="SwissReSan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3.png"/><Relationship Id="rId2" Type="http://schemas.openxmlformats.org/officeDocument/2006/relationships/tags" Target="../tags/tag33.xml"/><Relationship Id="rId1" Type="http://schemas.openxmlformats.org/officeDocument/2006/relationships/themeOverride" Target="../theme/themeOverride1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hemeOverride" Target="../theme/themeOverride1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hemeOverride" Target="../theme/themeOverride1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hemeOverride" Target="../theme/themeOverride17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hemeOverride" Target="../theme/themeOverride1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hemeOverride" Target="../theme/themeOverride20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3.png"/><Relationship Id="rId2" Type="http://schemas.openxmlformats.org/officeDocument/2006/relationships/tags" Target="../tags/tag56.xml"/><Relationship Id="rId1" Type="http://schemas.openxmlformats.org/officeDocument/2006/relationships/themeOverride" Target="../theme/themeOverride2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9.xml"/><Relationship Id="rId4" Type="http://schemas.openxmlformats.org/officeDocument/2006/relationships/tags" Target="../tags/tag5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hemeOverride" Target="../theme/themeOverride2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1.xml"/><Relationship Id="rId1" Type="http://schemas.openxmlformats.org/officeDocument/2006/relationships/themeOverride" Target="../theme/themeOverride2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hemeOverride" Target="../theme/themeOverride2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themeOverride" Target="../theme/themeOverride2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" Type="http://schemas.openxmlformats.org/officeDocument/2006/relationships/themeOverride" Target="../theme/themeOverride2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themeOverride" Target="../theme/themeOverride29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6.xml"/><Relationship Id="rId1" Type="http://schemas.openxmlformats.org/officeDocument/2006/relationships/themeOverride" Target="../theme/themeOverride3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7.xml"/><Relationship Id="rId1" Type="http://schemas.openxmlformats.org/officeDocument/2006/relationships/themeOverride" Target="../theme/themeOverride3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hemeOverride" Target="../theme/themeOverride32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0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themeOverride" Target="../theme/themeOverride33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hemeOverride" Target="../theme/themeOverride34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6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hemeOverride" Target="../theme/themeOverride35.xml"/><Relationship Id="rId6" Type="http://schemas.openxmlformats.org/officeDocument/2006/relationships/image" Target="../media/image3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9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hemeOverride" Target="../theme/themeOverride36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hemeOverride" Target="../theme/themeOverride37.xml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4.xml"/><Relationship Id="rId1" Type="http://schemas.openxmlformats.org/officeDocument/2006/relationships/themeOverride" Target="../theme/themeOverride38.xml"/><Relationship Id="rId4" Type="http://schemas.openxmlformats.org/officeDocument/2006/relationships/image" Target="../media/image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5.xml"/><Relationship Id="rId1" Type="http://schemas.openxmlformats.org/officeDocument/2006/relationships/themeOverride" Target="../theme/themeOverride39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6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7.xml"/><Relationship Id="rId1" Type="http://schemas.openxmlformats.org/officeDocument/2006/relationships/themeOverride" Target="../theme/themeOverride41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8.xml"/><Relationship Id="rId1" Type="http://schemas.openxmlformats.org/officeDocument/2006/relationships/themeOverride" Target="../theme/themeOverride4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.png"/><Relationship Id="rId2" Type="http://schemas.openxmlformats.org/officeDocument/2006/relationships/tags" Target="../tags/tag20.xml"/><Relationship Id="rId1" Type="http://schemas.openxmlformats.org/officeDocument/2006/relationships/themeOverride" Target="../theme/themeOverride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image" Target="../media/image3.png"/><Relationship Id="rId2" Type="http://schemas.openxmlformats.org/officeDocument/2006/relationships/tags" Target="../tags/tag24.xml"/><Relationship Id="rId1" Type="http://schemas.openxmlformats.org/officeDocument/2006/relationships/themeOverride" Target="../theme/themeOverride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hemeOverride" Target="../theme/themeOverride9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Gradient only" preserve="1" userDrawn="1">
  <p:cSld name="Title Slide - Gradient only">
    <p:bg bwMode="gray">
      <p:bgPr>
        <a:gradFill flip="none" rotWithShape="1">
          <a:gsLst>
            <a:gs pos="0">
              <a:schemeClr val="tx2"/>
            </a:gs>
            <a:gs pos="100000">
              <a:schemeClr val="bg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695325" y="1628776"/>
            <a:ext cx="9913177" cy="1296168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rgbClr val="FFFFFF"/>
                </a:solidFill>
                <a:latin typeface="SwissReSans Light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695325" y="2996952"/>
            <a:ext cx="9913177" cy="28803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SwissRe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Classification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4012517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rgbClr val="283E36"/>
              </a:solidFill>
              <a:latin typeface="SwissReSan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73474-153F-415F-BCF3-3513B48D8931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63426" y="301052"/>
            <a:ext cx="1379177" cy="3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4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- Image and Number" preserve="1" userDrawn="1">
  <p:cSld name="Section Header - Image and Number">
    <p:bg>
      <p:bgPr>
        <a:solidFill>
          <a:srgbClr val="D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75E534B-00AB-495E-BB30-50E8FE0031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95325" y="692150"/>
            <a:ext cx="11017250" cy="623071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600" kern="1200" dirty="0">
                <a:solidFill>
                  <a:schemeClr val="bg1"/>
                </a:solidFill>
                <a:latin typeface="SwissReSans Light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add section title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3699" y="2829884"/>
            <a:ext cx="4472180" cy="3847207"/>
          </a:xfrm>
        </p:spPr>
        <p:txBody>
          <a:bodyPr wrap="none"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5000" b="1">
                <a:solidFill>
                  <a:schemeClr val="bg1"/>
                </a:solidFill>
                <a:latin typeface="SwissReSans Light" panose="020B0504020202020204" pitchFamily="34" charset="0"/>
              </a:defRPr>
            </a:lvl1pPr>
            <a:lvl2pPr marL="182562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2pPr>
            <a:lvl3pPr marL="444500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3pPr>
            <a:lvl4pPr marL="715963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4pPr>
            <a:lvl5pPr marL="985838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lassification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4022173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chemeClr val="bg1"/>
              </a:solidFill>
              <a:latin typeface="SwissReSans" pitchFamily="34" charset="0"/>
            </a:endParaRPr>
          </a:p>
        </p:txBody>
      </p:sp>
      <p:sp>
        <p:nvSpPr>
          <p:cNvPr id="14" name="Footer"/>
          <p:cNvSpPr txBox="1">
            <a:spLocks/>
          </p:cNvSpPr>
          <p:nvPr userDrawn="1">
            <p:custDataLst>
              <p:tags r:id="rId4"/>
            </p:custDataLst>
          </p:nvPr>
        </p:nvSpPr>
        <p:spPr bwMode="black">
          <a:xfrm>
            <a:off x="3120661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chemeClr val="bg1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chemeClr val="bg1"/>
              </a:solidFill>
              <a:latin typeface="SwissReSans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63305-FA7B-423D-8D4D-DDD4D9FB990F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23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black">
          <a:xfrm>
            <a:off x="695325" y="1628776"/>
            <a:ext cx="11017250" cy="4392513"/>
          </a:xfrm>
        </p:spPr>
        <p:txBody>
          <a:bodyPr/>
          <a:lstStyle>
            <a:lvl1pPr>
              <a:defRPr>
                <a:latin typeface="SwissReSans" pitchFamily="34" charset="0"/>
              </a:defRPr>
            </a:lvl1pPr>
            <a:lvl2pPr>
              <a:defRPr>
                <a:latin typeface="SwissReSans" pitchFamily="34" charset="0"/>
              </a:defRPr>
            </a:lvl2pPr>
            <a:lvl3pPr>
              <a:defRPr>
                <a:latin typeface="SwissReSans" pitchFamily="34" charset="0"/>
              </a:defRPr>
            </a:lvl3pPr>
            <a:lvl4pPr>
              <a:defRPr>
                <a:latin typeface="SwissReSans" pitchFamily="34" charset="0"/>
              </a:defRPr>
            </a:lvl4pPr>
            <a:lvl5pPr>
              <a:defRPr>
                <a:latin typeface="SwissReSans" pitchFamily="34" charset="0"/>
              </a:defRPr>
            </a:lvl5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black">
          <a:xfrm>
            <a:off x="695326" y="1628774"/>
            <a:ext cx="5328000" cy="4392000"/>
          </a:xfrm>
        </p:spPr>
        <p:txBody>
          <a:bodyPr/>
          <a:lstStyle>
            <a:lvl1pPr>
              <a:defRPr sz="1800">
                <a:latin typeface="SwissReSans" pitchFamily="34" charset="0"/>
              </a:defRPr>
            </a:lvl1pPr>
            <a:lvl2pPr>
              <a:defRPr sz="1600">
                <a:latin typeface="SwissReSans" pitchFamily="34" charset="0"/>
              </a:defRPr>
            </a:lvl2pPr>
            <a:lvl3pPr>
              <a:defRPr sz="1600">
                <a:latin typeface="SwissReSans" pitchFamily="34" charset="0"/>
              </a:defRPr>
            </a:lvl3pPr>
            <a:lvl4pPr>
              <a:defRPr sz="1600">
                <a:latin typeface="SwissReSans" pitchFamily="34" charset="0"/>
              </a:defRPr>
            </a:lvl4pPr>
            <a:lvl5pPr>
              <a:defRPr sz="1600">
                <a:latin typeface="SwissReSans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black">
          <a:xfrm>
            <a:off x="6384032" y="1628776"/>
            <a:ext cx="5328000" cy="4392000"/>
          </a:xfrm>
        </p:spPr>
        <p:txBody>
          <a:bodyPr/>
          <a:lstStyle>
            <a:lvl1pPr>
              <a:defRPr sz="1800">
                <a:latin typeface="SwissReSans" pitchFamily="34" charset="0"/>
              </a:defRPr>
            </a:lvl1pPr>
            <a:lvl2pPr>
              <a:defRPr sz="1600">
                <a:latin typeface="SwissReSans" pitchFamily="34" charset="0"/>
              </a:defRPr>
            </a:lvl2pPr>
            <a:lvl3pPr>
              <a:defRPr sz="1600">
                <a:latin typeface="SwissReSans" pitchFamily="34" charset="0"/>
              </a:defRPr>
            </a:lvl3pPr>
            <a:lvl4pPr>
              <a:defRPr sz="1600">
                <a:latin typeface="SwissReSans" pitchFamily="34" charset="0"/>
              </a:defRPr>
            </a:lvl4pPr>
            <a:lvl5pPr>
              <a:defRPr sz="1600">
                <a:latin typeface="SwissReSans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/Table slide" preserve="1" userDrawn="1">
  <p:cSld name="Chart/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371CFE5-E254-45E2-8EE8-B8B0647FB482}"/>
              </a:ext>
            </a:extLst>
          </p:cNvPr>
          <p:cNvSpPr>
            <a:spLocks/>
          </p:cNvSpPr>
          <p:nvPr userDrawn="1"/>
        </p:nvSpPr>
        <p:spPr>
          <a:xfrm>
            <a:off x="695325" y="1628776"/>
            <a:ext cx="11017250" cy="439251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E22A2CB-E5EA-492E-BA25-010E3DC4238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25" y="1844776"/>
            <a:ext cx="10585250" cy="3960513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GB" dirty="0"/>
              <a:t>Add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711210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Chart/Table slide" preserve="1" userDrawn="1">
  <p:cSld name="Content and Chart/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black">
          <a:xfrm>
            <a:off x="695326" y="1628774"/>
            <a:ext cx="5328000" cy="4392000"/>
          </a:xfrm>
        </p:spPr>
        <p:txBody>
          <a:bodyPr/>
          <a:lstStyle>
            <a:lvl1pPr>
              <a:defRPr sz="1800">
                <a:latin typeface="SwissReSans" pitchFamily="34" charset="0"/>
              </a:defRPr>
            </a:lvl1pPr>
            <a:lvl2pPr>
              <a:defRPr sz="1600">
                <a:latin typeface="SwissReSans" pitchFamily="34" charset="0"/>
              </a:defRPr>
            </a:lvl2pPr>
            <a:lvl3pPr>
              <a:defRPr sz="1600">
                <a:latin typeface="SwissReSans" pitchFamily="34" charset="0"/>
              </a:defRPr>
            </a:lvl3pPr>
            <a:lvl4pPr>
              <a:defRPr sz="1600">
                <a:latin typeface="SwissReSans" pitchFamily="34" charset="0"/>
              </a:defRPr>
            </a:lvl4pPr>
            <a:lvl5pPr>
              <a:defRPr sz="1600">
                <a:latin typeface="SwissReSans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C6D9310-7D7A-4705-8F6D-76026634E268}"/>
              </a:ext>
            </a:extLst>
          </p:cNvPr>
          <p:cNvSpPr>
            <a:spLocks/>
          </p:cNvSpPr>
          <p:nvPr userDrawn="1"/>
        </p:nvSpPr>
        <p:spPr>
          <a:xfrm>
            <a:off x="6384032" y="1628776"/>
            <a:ext cx="5328000" cy="43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17" name="Inhaltsplatzhalter 10">
            <a:extLst>
              <a:ext uri="{FF2B5EF4-FFF2-40B4-BE49-F238E27FC236}">
                <a16:creationId xmlns:a16="http://schemas.microsoft.com/office/drawing/2014/main" id="{BB93DE48-A2D8-4E01-9CE2-73C4673CE14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600032" y="1844774"/>
            <a:ext cx="4896000" cy="396000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GB" dirty="0"/>
              <a:t>Add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2943072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hart/Table Slide" preserve="1" userDrawn="1">
  <p:cSld name="Two Chart/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9FD7F02-84E1-4EEF-98D3-A1F90F73C7DA}"/>
              </a:ext>
            </a:extLst>
          </p:cNvPr>
          <p:cNvSpPr>
            <a:spLocks/>
          </p:cNvSpPr>
          <p:nvPr userDrawn="1"/>
        </p:nvSpPr>
        <p:spPr>
          <a:xfrm>
            <a:off x="6384032" y="1628776"/>
            <a:ext cx="5328000" cy="43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CA2051E-BF61-4984-9813-FA16F8A034D5}"/>
              </a:ext>
            </a:extLst>
          </p:cNvPr>
          <p:cNvSpPr>
            <a:spLocks/>
          </p:cNvSpPr>
          <p:nvPr userDrawn="1"/>
        </p:nvSpPr>
        <p:spPr>
          <a:xfrm>
            <a:off x="695326" y="1628774"/>
            <a:ext cx="5328000" cy="43920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16" name="Inhaltsplatzhalter 10">
            <a:extLst>
              <a:ext uri="{FF2B5EF4-FFF2-40B4-BE49-F238E27FC236}">
                <a16:creationId xmlns:a16="http://schemas.microsoft.com/office/drawing/2014/main" id="{EFF197C1-B1BD-4ED0-9A27-8A30DDD2769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23070" y="1844774"/>
            <a:ext cx="4884899" cy="395427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GB" dirty="0"/>
              <a:t>Add chart or table</a:t>
            </a:r>
          </a:p>
        </p:txBody>
      </p:sp>
      <p:sp>
        <p:nvSpPr>
          <p:cNvPr id="17" name="Inhaltsplatzhalter 10">
            <a:extLst>
              <a:ext uri="{FF2B5EF4-FFF2-40B4-BE49-F238E27FC236}">
                <a16:creationId xmlns:a16="http://schemas.microsoft.com/office/drawing/2014/main" id="{614D5FDE-84B4-4E6E-BB03-9C8BA201D99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0032" y="1844774"/>
            <a:ext cx="4896000" cy="3960002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GB" dirty="0"/>
              <a:t>Add chart or table</a:t>
            </a:r>
          </a:p>
        </p:txBody>
      </p:sp>
    </p:spTree>
    <p:extLst>
      <p:ext uri="{BB962C8B-B14F-4D97-AF65-F5344CB8AC3E}">
        <p14:creationId xmlns:p14="http://schemas.microsoft.com/office/powerpoint/2010/main" val="28797030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and Image" preserve="1" userDrawn="1">
  <p:cSld name="Thre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95325" y="692151"/>
            <a:ext cx="11017250" cy="69264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0D4244-74E1-4F31-926F-FC9A8ADAD2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4850" y="5409209"/>
            <a:ext cx="11007725" cy="612178"/>
          </a:xfrm>
          <a:solidFill>
            <a:schemeClr val="bg2"/>
          </a:solidFill>
        </p:spPr>
        <p:txBody>
          <a:bodyPr lIns="180000" rIns="180000" anchor="ctr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</a:defRPr>
            </a:lvl1pPr>
            <a:lvl2pPr marL="182562" indent="0">
              <a:buNone/>
              <a:defRPr sz="1600"/>
            </a:lvl2pPr>
            <a:lvl3pPr marL="444500" indent="0">
              <a:buNone/>
              <a:defRPr sz="1600"/>
            </a:lvl3pPr>
            <a:lvl4pPr marL="715963" indent="0">
              <a:buNone/>
              <a:defRPr sz="1600"/>
            </a:lvl4pPr>
            <a:lvl5pPr marL="985838" indent="0">
              <a:buNone/>
              <a:defRPr sz="1600"/>
            </a:lvl5pPr>
          </a:lstStyle>
          <a:p>
            <a:pPr lvl="0"/>
            <a:r>
              <a:rPr lang="en-GB"/>
              <a:t>Add conclusion here</a:t>
            </a:r>
            <a:endParaRPr lang="en-GB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AB0222-82AA-4B01-A991-510DEF31453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98974" y="1628774"/>
            <a:ext cx="2613600" cy="364131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8D4FCF9-EAC0-40E2-B779-76FB9440FC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6" y="2564904"/>
            <a:ext cx="2613600" cy="2705186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08000" tIns="576000" rIns="72000" anchor="t"/>
          <a:lstStyle>
            <a:lvl1pPr marL="0" indent="0" algn="l">
              <a:spcBef>
                <a:spcPts val="0"/>
              </a:spcBef>
              <a:buNone/>
              <a:defRPr sz="1200"/>
            </a:lvl1pPr>
            <a:lvl2pPr marL="182562" indent="0">
              <a:buNone/>
              <a:defRPr sz="1600"/>
            </a:lvl2pPr>
            <a:lvl3pPr marL="444500" indent="0">
              <a:buNone/>
              <a:defRPr sz="1600"/>
            </a:lvl3pPr>
            <a:lvl4pPr marL="715963" indent="0">
              <a:buNone/>
              <a:defRPr sz="1600"/>
            </a:lvl4pPr>
            <a:lvl5pPr marL="985838" indent="0">
              <a:buNone/>
              <a:defRPr sz="1600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1BA5B7C-8DA8-4946-8A4A-49A13E3FC0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96542" y="2564904"/>
            <a:ext cx="2613600" cy="2705186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08000" tIns="576000" rIns="72000" anchor="t"/>
          <a:lstStyle>
            <a:lvl1pPr marL="0" indent="0" algn="l">
              <a:spcBef>
                <a:spcPts val="0"/>
              </a:spcBef>
              <a:buNone/>
              <a:defRPr sz="1200"/>
            </a:lvl1pPr>
            <a:lvl2pPr marL="182562" indent="0">
              <a:buNone/>
              <a:defRPr sz="1600"/>
            </a:lvl2pPr>
            <a:lvl3pPr marL="444500" indent="0">
              <a:buNone/>
              <a:defRPr sz="1600"/>
            </a:lvl3pPr>
            <a:lvl4pPr marL="715963" indent="0">
              <a:buNone/>
              <a:defRPr sz="1600"/>
            </a:lvl4pPr>
            <a:lvl5pPr marL="985838" indent="0">
              <a:buNone/>
              <a:defRPr sz="1600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9347D2-246D-4A68-A626-7F07D6B5506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97758" y="2564904"/>
            <a:ext cx="2613600" cy="2705186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08000" tIns="576000" rIns="72000" anchor="t"/>
          <a:lstStyle>
            <a:lvl1pPr marL="0" indent="0" algn="l">
              <a:spcBef>
                <a:spcPts val="0"/>
              </a:spcBef>
              <a:buNone/>
              <a:defRPr sz="1200"/>
            </a:lvl1pPr>
            <a:lvl2pPr marL="182562" indent="0">
              <a:buNone/>
              <a:defRPr sz="1600"/>
            </a:lvl2pPr>
            <a:lvl3pPr marL="444500" indent="0">
              <a:buNone/>
              <a:defRPr sz="1600"/>
            </a:lvl3pPr>
            <a:lvl4pPr marL="715963" indent="0">
              <a:buNone/>
              <a:defRPr sz="1600"/>
            </a:lvl4pPr>
            <a:lvl5pPr marL="985838" indent="0">
              <a:buNone/>
              <a:defRPr sz="1600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7C373BE-49B0-4763-B7A1-CBAEDE2CF2E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5326" y="1628775"/>
            <a:ext cx="2613600" cy="1296169"/>
          </a:xfrm>
          <a:prstGeom prst="flowChartOffpageConnector">
            <a:avLst/>
          </a:prstGeom>
          <a:solidFill>
            <a:schemeClr val="tx2"/>
          </a:solidFill>
        </p:spPr>
        <p:txBody>
          <a:bodyPr lIns="108000" tIns="0" rIns="72000" anchor="ctr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</a:defRPr>
            </a:lvl1pPr>
            <a:lvl2pPr marL="182562" indent="0">
              <a:buNone/>
              <a:defRPr sz="1600"/>
            </a:lvl2pPr>
            <a:lvl3pPr marL="444500" indent="0">
              <a:buNone/>
              <a:defRPr sz="1600"/>
            </a:lvl3pPr>
            <a:lvl4pPr marL="715963" indent="0">
              <a:buNone/>
              <a:defRPr sz="1600"/>
            </a:lvl4pPr>
            <a:lvl5pPr marL="985838" indent="0">
              <a:buNone/>
              <a:defRPr sz="1600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A5E670B-AB2B-47F5-9DCA-FE8A9C9EEC7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97660" y="1628775"/>
            <a:ext cx="2613600" cy="1296169"/>
          </a:xfrm>
          <a:prstGeom prst="flowChartOffpageConnector">
            <a:avLst/>
          </a:prstGeom>
          <a:solidFill>
            <a:schemeClr val="tx2"/>
          </a:solidFill>
        </p:spPr>
        <p:txBody>
          <a:bodyPr lIns="108000" tIns="0" rIns="72000" anchor="ctr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</a:defRPr>
            </a:lvl1pPr>
            <a:lvl2pPr marL="182562" indent="0">
              <a:buNone/>
              <a:defRPr sz="1600"/>
            </a:lvl2pPr>
            <a:lvl3pPr marL="444500" indent="0">
              <a:buNone/>
              <a:defRPr sz="1600"/>
            </a:lvl3pPr>
            <a:lvl4pPr marL="715963" indent="0">
              <a:buNone/>
              <a:defRPr sz="1600"/>
            </a:lvl4pPr>
            <a:lvl5pPr marL="985838" indent="0">
              <a:buNone/>
              <a:defRPr sz="1600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84C407-AF5F-4536-BFF8-BD0CCAF9ABA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96640" y="1628775"/>
            <a:ext cx="2613600" cy="1296169"/>
          </a:xfrm>
          <a:prstGeom prst="flowChartOffpageConnector">
            <a:avLst/>
          </a:prstGeom>
          <a:solidFill>
            <a:schemeClr val="tx2"/>
          </a:solidFill>
        </p:spPr>
        <p:txBody>
          <a:bodyPr lIns="108000" tIns="0" rIns="72000" anchor="ctr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rgbClr val="FFFFFF"/>
                </a:solidFill>
              </a:defRPr>
            </a:lvl1pPr>
            <a:lvl2pPr marL="182562" indent="0">
              <a:buNone/>
              <a:defRPr sz="1600"/>
            </a:lvl2pPr>
            <a:lvl3pPr marL="444500" indent="0">
              <a:buNone/>
              <a:defRPr sz="1600"/>
            </a:lvl3pPr>
            <a:lvl4pPr marL="715963" indent="0">
              <a:buNone/>
              <a:defRPr sz="1600"/>
            </a:lvl4pPr>
            <a:lvl5pPr marL="985838" indent="0">
              <a:buNone/>
              <a:defRPr sz="1600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47495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ey Message with Gradient" preserve="1" userDrawn="1">
  <p:cSld name="Key Message with Gradient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95A25EDE-8428-429E-BE07-354A88A6623D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 bwMode="black">
          <a:xfrm>
            <a:off x="3254847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rgbClr val="FFFFFF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rgbClr val="FFFFFF"/>
              </a:solidFill>
              <a:latin typeface="SwissReSans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768A8-67E3-4D1C-B5A5-58ECF5F6561C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77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Gradient horizontal" preserve="1" userDrawn="1">
  <p:cSld name="Title Slide - Gradient horizontal">
    <p:bg bwMode="gray">
      <p:bgPr>
        <a:solidFill>
          <a:srgbClr val="D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dient">
            <a:extLst>
              <a:ext uri="{FF2B5EF4-FFF2-40B4-BE49-F238E27FC236}">
                <a16:creationId xmlns:a16="http://schemas.microsoft.com/office/drawing/2014/main" id="{99C2B0CA-DCC3-40A9-9300-09EFCA6635C3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12192000" cy="3429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0" y="3429000"/>
            <a:ext cx="12192000" cy="3429000"/>
          </a:xfrm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695325" y="1628776"/>
            <a:ext cx="9913177" cy="1296168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rgbClr val="FFFFFF"/>
                </a:solidFill>
                <a:latin typeface="SwissReSans Light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695325" y="2996952"/>
            <a:ext cx="9913177" cy="28803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SwissRe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Classification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4012517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rgbClr val="283E36"/>
              </a:solidFill>
              <a:latin typeface="SwissReSan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4EEE4-8F40-44F4-ABFC-FC213653E8C4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63426" y="301052"/>
            <a:ext cx="1379177" cy="3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47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ey Message with Image" preserve="1" userDrawn="1">
  <p:cSld name="Key Message with Image">
    <p:bg>
      <p:bgPr>
        <a:solidFill>
          <a:srgbClr val="D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D7909D1B-780F-487D-8A19-0628603C575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95A25EDE-8428-429E-BE07-354A88A6623D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 bwMode="black">
          <a:xfrm>
            <a:off x="3254847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rgbClr val="FFFFFF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rgbClr val="FFFFFF"/>
              </a:solidFill>
              <a:latin typeface="SwissReSans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1DA44-C628-4AAF-8BEE-703E219D61B8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490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Key Message with Circle" preserve="1" userDrawn="1">
  <p:cSld name="Key Message with Circle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16F7AA4C-CEA0-4838-9DF9-2F5534114B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95A25EDE-8428-429E-BE07-354A88A6623D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 bwMode="black">
          <a:xfrm>
            <a:off x="3254847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rgbClr val="FFFFFF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rgbClr val="FFFFFF"/>
              </a:solidFill>
              <a:latin typeface="SwissReSans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3963-C518-4447-9E83-A30F66BB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D44F4213-4BCA-49E4-9D32-D0795C52F8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8165944" y="1988644"/>
            <a:ext cx="2880000" cy="2880000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SwissReSans Light" panose="020B0504020202020204" pitchFamily="34" charset="0"/>
              </a:defRPr>
            </a:lvl1pPr>
            <a:lvl2pPr marL="182562" indent="0" algn="l">
              <a:buFontTx/>
              <a:buNone/>
              <a:defRPr>
                <a:solidFill>
                  <a:srgbClr val="FFFFFF"/>
                </a:solidFill>
              </a:defRPr>
            </a:lvl2pPr>
            <a:lvl3pPr marL="444500" indent="0" algn="l">
              <a:buFontTx/>
              <a:buNone/>
              <a:defRPr>
                <a:solidFill>
                  <a:srgbClr val="FFFFFF"/>
                </a:solidFill>
              </a:defRPr>
            </a:lvl3pPr>
            <a:lvl4pPr marL="715963" indent="0" algn="l">
              <a:buFontTx/>
              <a:buNone/>
              <a:defRPr>
                <a:solidFill>
                  <a:srgbClr val="FFFFFF"/>
                </a:solidFill>
              </a:defRPr>
            </a:lvl4pPr>
            <a:lvl5pPr marL="985838" indent="0" algn="l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12E097B-8B33-4A53-A464-F9DB356C0E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5325" y="1628775"/>
            <a:ext cx="6480795" cy="3528417"/>
          </a:xfrm>
        </p:spPr>
        <p:txBody>
          <a:bodyPr anchor="ctr"/>
          <a:lstStyle>
            <a:lvl1pPr marL="0" indent="0">
              <a:spcBef>
                <a:spcPts val="0"/>
              </a:spcBef>
              <a:buFontTx/>
              <a:buNone/>
              <a:defRPr sz="5000">
                <a:solidFill>
                  <a:schemeClr val="bg1"/>
                </a:solidFill>
                <a:latin typeface="SwissReSans Light" panose="020B0504020202020204" pitchFamily="3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690A3-4929-4C7D-8A14-05B3EE2C811A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750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adient, Text and Image" preserve="1" userDrawn="1">
  <p:cSld name="Gradient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A4DEE0-C41B-4076-8B94-57B0E7907B17}"/>
              </a:ext>
            </a:extLst>
          </p:cNvPr>
          <p:cNvSpPr/>
          <p:nvPr userDrawn="1"/>
        </p:nvSpPr>
        <p:spPr bwMode="gray">
          <a:xfrm>
            <a:off x="0" y="0"/>
            <a:ext cx="610235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102350" y="0"/>
            <a:ext cx="6089650" cy="6858000"/>
          </a:xfrm>
        </p:spPr>
        <p:txBody>
          <a:bodyPr lIns="0" tIns="1152000" anchor="ctr"/>
          <a:lstStyle>
            <a:lvl1pPr algn="ctr">
              <a:spcBef>
                <a:spcPts val="0"/>
              </a:spcBef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 noProof="1"/>
              <a:t>Click to browse for an own image or </a:t>
            </a:r>
            <a:br>
              <a:rPr lang="en-GB" noProof="1"/>
            </a:br>
            <a:r>
              <a:rPr lang="en-GB" noProof="1"/>
              <a:t>select one from the Swiss Re menu.</a:t>
            </a:r>
            <a:br>
              <a:rPr lang="en-GB" noProof="1"/>
            </a:br>
            <a:r>
              <a:rPr lang="en-GB" noProof="1"/>
              <a:t>Be careful to avoid an image that clashes</a:t>
            </a:r>
            <a:br>
              <a:rPr lang="en-GB" noProof="1"/>
            </a:br>
            <a:r>
              <a:rPr lang="en-GB" noProof="1"/>
              <a:t>with the gradient colour.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695325" y="692151"/>
            <a:ext cx="4920621" cy="69264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C90A8-D632-4D32-AA86-6231D6EA8A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95324" y="1628774"/>
            <a:ext cx="4920624" cy="439261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A70971-A5AA-4899-AC57-BAD734C4ED90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710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" preserve="1" userDrawn="1">
  <p:cSld name="Image">
    <p:bg>
      <p:bgPr>
        <a:solidFill>
          <a:srgbClr val="D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0" y="0"/>
            <a:ext cx="12192000" cy="6858000"/>
          </a:xfrm>
        </p:spPr>
        <p:txBody>
          <a:bodyPr tIns="576000" anchor="ctr"/>
          <a:lstStyle>
            <a:lvl1pPr marL="0" indent="0" algn="ctr"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Classification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4022173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rgbClr val="283E36"/>
              </a:solidFill>
              <a:latin typeface="SwissReSans" pitchFamily="34" charset="0"/>
            </a:endParaRPr>
          </a:p>
        </p:txBody>
      </p:sp>
      <p:sp>
        <p:nvSpPr>
          <p:cNvPr id="12" name="Footer"/>
          <p:cNvSpPr txBox="1">
            <a:spLocks/>
          </p:cNvSpPr>
          <p:nvPr userDrawn="1">
            <p:custDataLst>
              <p:tags r:id="rId4"/>
            </p:custDataLst>
          </p:nvPr>
        </p:nvSpPr>
        <p:spPr bwMode="black">
          <a:xfrm>
            <a:off x="3120661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rgbClr val="283E36"/>
              </a:solidFill>
              <a:latin typeface="SwissReSans" pitchFamily="34" charset="0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CAF6A-9055-4E85-8797-8F96CD1EDE5E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Image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</p:spPr>
        <p:txBody>
          <a:bodyPr lIns="0" tIns="576000" anchor="ctr"/>
          <a:lstStyle>
            <a:lvl1pPr marL="0" indent="0"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 noProof="1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black">
          <a:xfrm>
            <a:off x="695325" y="1628774"/>
            <a:ext cx="4920624" cy="4392614"/>
          </a:xfrm>
        </p:spPr>
        <p:txBody>
          <a:bodyPr/>
          <a:lstStyle>
            <a:lvl1pPr>
              <a:defRPr sz="1800">
                <a:latin typeface="SwissReSans" pitchFamily="34" charset="0"/>
              </a:defRPr>
            </a:lvl1pPr>
            <a:lvl2pPr>
              <a:defRPr sz="1600">
                <a:latin typeface="SwissReSans" pitchFamily="34" charset="0"/>
              </a:defRPr>
            </a:lvl2pPr>
            <a:lvl3pPr>
              <a:defRPr sz="1600">
                <a:latin typeface="SwissReSans" pitchFamily="34" charset="0"/>
              </a:defRPr>
            </a:lvl3pPr>
            <a:lvl4pPr>
              <a:defRPr sz="1600">
                <a:latin typeface="SwissReSans" pitchFamily="34" charset="0"/>
              </a:defRPr>
            </a:lvl4pPr>
            <a:lvl5pPr>
              <a:defRPr sz="1600">
                <a:latin typeface="SwissReSans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95325" y="692151"/>
            <a:ext cx="4920621" cy="69264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0215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small Image" preserve="1" userDrawn="1">
  <p:cSld name="Text and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 bwMode="gray">
          <a:xfrm>
            <a:off x="6096000" y="0"/>
            <a:ext cx="6096000" cy="6858000"/>
          </a:xfrm>
        </p:spPr>
        <p:txBody>
          <a:bodyPr lIns="0" tIns="576000" anchor="ctr"/>
          <a:lstStyle>
            <a:lvl1pPr marL="0" indent="0"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 noProof="1"/>
              <a:t>Click icon to add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black">
          <a:xfrm>
            <a:off x="695325" y="1628774"/>
            <a:ext cx="4920624" cy="4392614"/>
          </a:xfrm>
        </p:spPr>
        <p:txBody>
          <a:bodyPr/>
          <a:lstStyle>
            <a:lvl1pPr>
              <a:defRPr sz="1800">
                <a:latin typeface="SwissReSans" pitchFamily="34" charset="0"/>
              </a:defRPr>
            </a:lvl1pPr>
            <a:lvl2pPr>
              <a:defRPr sz="1600">
                <a:latin typeface="SwissReSans" pitchFamily="34" charset="0"/>
              </a:defRPr>
            </a:lvl2pPr>
            <a:lvl3pPr>
              <a:defRPr sz="1600">
                <a:latin typeface="SwissReSans" pitchFamily="34" charset="0"/>
              </a:defRPr>
            </a:lvl3pPr>
            <a:lvl4pPr>
              <a:defRPr sz="1600">
                <a:latin typeface="SwissReSans" pitchFamily="34" charset="0"/>
              </a:defRPr>
            </a:lvl4pPr>
            <a:lvl5pPr>
              <a:defRPr sz="1600">
                <a:latin typeface="SwissReSans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95325" y="692151"/>
            <a:ext cx="4920621" cy="69264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74090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Gradient" preserve="1" userDrawn="1">
  <p:cSld name="Text and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1C37E59-4DA2-4550-BDD9-2ED41E064812}"/>
              </a:ext>
            </a:extLst>
          </p:cNvPr>
          <p:cNvSpPr/>
          <p:nvPr userDrawn="1"/>
        </p:nvSpPr>
        <p:spPr bwMode="gray">
          <a:xfrm>
            <a:off x="6096000" y="0"/>
            <a:ext cx="6096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black">
          <a:xfrm>
            <a:off x="695325" y="1628774"/>
            <a:ext cx="4920624" cy="4392614"/>
          </a:xfrm>
        </p:spPr>
        <p:txBody>
          <a:bodyPr/>
          <a:lstStyle>
            <a:lvl1pPr>
              <a:defRPr sz="1800">
                <a:latin typeface="SwissReSans" pitchFamily="34" charset="0"/>
              </a:defRPr>
            </a:lvl1pPr>
            <a:lvl2pPr>
              <a:defRPr sz="1600">
                <a:latin typeface="SwissReSans" pitchFamily="34" charset="0"/>
              </a:defRPr>
            </a:lvl2pPr>
            <a:lvl3pPr>
              <a:defRPr sz="1600">
                <a:latin typeface="SwissReSans" pitchFamily="34" charset="0"/>
              </a:defRPr>
            </a:lvl3pPr>
            <a:lvl4pPr>
              <a:defRPr sz="1600">
                <a:latin typeface="SwissReSans" pitchFamily="34" charset="0"/>
              </a:defRPr>
            </a:lvl4pPr>
            <a:lvl5pPr>
              <a:defRPr sz="1600">
                <a:latin typeface="SwissReSans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95325" y="692151"/>
            <a:ext cx="4920621" cy="69264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734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and Image" preserve="1" userDrawn="1">
  <p:cSld name="Statem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</p:spPr>
        <p:txBody>
          <a:bodyPr lIns="0"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 noProof="1"/>
              <a:t>Click icon to add picture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95325" y="1628773"/>
            <a:ext cx="4920623" cy="439261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13842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hree Columns" preserve="1" userDrawn="1">
  <p:cSld name="Imag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C9C7621-C294-4C5C-B63E-B212B4490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3127402"/>
          </a:xfrm>
          <a:solidFill>
            <a:srgbClr val="D1DCD6"/>
          </a:solidFill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B8947-327C-427F-B775-4F62AC4C71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704" y="3585598"/>
            <a:ext cx="3096000" cy="2769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EC8F45C-BAFD-43A7-91EA-CF42FEBBA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6704" y="4040556"/>
            <a:ext cx="3096000" cy="198083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="0"/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949FF6D-ECD5-4EF9-B93A-911AAE13AC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16575" y="3585598"/>
            <a:ext cx="3096000" cy="2769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255D96C-685D-4030-9E22-9140C31C49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6575" y="4040556"/>
            <a:ext cx="3096000" cy="198083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="0"/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3CDDBB4-45F4-4435-8E51-B805CE8785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6639" y="3585598"/>
            <a:ext cx="3096000" cy="2769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0068D67-3239-43C4-8B4E-1F698F876A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6639" y="4040556"/>
            <a:ext cx="3096000" cy="198083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="0"/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7290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Image and Three Columns" preserve="1" userDrawn="1">
  <p:cSld name="Small Imag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2C9C7621-C294-4C5C-B63E-B212B4490F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2521744"/>
          </a:xfrm>
          <a:solidFill>
            <a:srgbClr val="D1DCD6"/>
          </a:solidFill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B8947-327C-427F-B775-4F62AC4C71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6704" y="2972473"/>
            <a:ext cx="3096000" cy="2769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EC8F45C-BAFD-43A7-91EA-CF42FEBBAD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6704" y="3429000"/>
            <a:ext cx="3096000" cy="25923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="0"/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949FF6D-ECD5-4EF9-B93A-911AAE13AC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16279" y="2972473"/>
            <a:ext cx="3096000" cy="2769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255D96C-685D-4030-9E22-9140C31C497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16279" y="3429000"/>
            <a:ext cx="3096000" cy="25923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="0"/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3CDDBB4-45F4-4435-8E51-B805CE8785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56492" y="2972473"/>
            <a:ext cx="3096000" cy="2769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0068D67-3239-43C4-8B4E-1F698F876A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656492" y="3429000"/>
            <a:ext cx="3096000" cy="25923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 b="0"/>
            </a:lvl1pPr>
            <a:lvl2pPr marL="182562" indent="0">
              <a:buNone/>
              <a:defRPr sz="1800" b="1"/>
            </a:lvl2pPr>
            <a:lvl3pPr marL="444500" indent="0">
              <a:buNone/>
              <a:defRPr sz="1800" b="1"/>
            </a:lvl3pPr>
            <a:lvl4pPr marL="715963" indent="0">
              <a:buNone/>
              <a:defRPr sz="1800" b="1"/>
            </a:lvl4pPr>
            <a:lvl5pPr marL="985838" indent="0">
              <a:buNone/>
              <a:defRPr sz="1800" b="1"/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502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Gradient vertical" preserve="1" userDrawn="1">
  <p:cSld name="Title Slide - Gradient vertical">
    <p:bg bwMode="gray">
      <p:bgPr>
        <a:solidFill>
          <a:srgbClr val="D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">
            <a:extLst>
              <a:ext uri="{FF2B5EF4-FFF2-40B4-BE49-F238E27FC236}">
                <a16:creationId xmlns:a16="http://schemas.microsoft.com/office/drawing/2014/main" id="{6932AA5B-4AD2-4E7B-8A30-F85550474D0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0" y="-1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6096000" y="0"/>
            <a:ext cx="6096000" cy="6858000"/>
          </a:xfrm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695325" y="1628776"/>
            <a:ext cx="5184651" cy="1296168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rgbClr val="FFFFFF"/>
                </a:solidFill>
                <a:latin typeface="SwissReSans Light" pitchFamily="34" charset="0"/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695325" y="3284984"/>
            <a:ext cx="5184651" cy="28803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SwissRe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Classification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4012517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rgbClr val="283E36"/>
              </a:solidFill>
              <a:latin typeface="SwissRe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411796-834B-4C6C-93B7-56A6C10FE16D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63426" y="301052"/>
            <a:ext cx="1379177" cy="3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6306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ular Messaging Device (large)" preserve="1" userDrawn="1">
  <p:cSld name="Circular Messaging Devic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black">
          <a:xfrm>
            <a:off x="695326" y="1628774"/>
            <a:ext cx="6120754" cy="4392000"/>
          </a:xfrm>
        </p:spPr>
        <p:txBody>
          <a:bodyPr/>
          <a:lstStyle>
            <a:lvl1pPr>
              <a:defRPr sz="1800">
                <a:latin typeface="SwissReSans" pitchFamily="34" charset="0"/>
              </a:defRPr>
            </a:lvl1pPr>
            <a:lvl2pPr>
              <a:defRPr sz="1600">
                <a:latin typeface="SwissReSans" pitchFamily="34" charset="0"/>
              </a:defRPr>
            </a:lvl2pPr>
            <a:lvl3pPr>
              <a:defRPr sz="1600">
                <a:latin typeface="SwissReSans" pitchFamily="34" charset="0"/>
              </a:defRPr>
            </a:lvl3pPr>
            <a:lvl4pPr>
              <a:defRPr sz="1600">
                <a:latin typeface="SwissReSans" pitchFamily="34" charset="0"/>
              </a:defRPr>
            </a:lvl4pPr>
            <a:lvl5pPr>
              <a:defRPr sz="1600">
                <a:latin typeface="SwissReSans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 bwMode="gray">
          <a:xfrm>
            <a:off x="7752184" y="1809000"/>
            <a:ext cx="3240000" cy="324000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  <a:tileRect/>
          </a:gradFill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2000">
                <a:solidFill>
                  <a:srgbClr val="FFFFFF"/>
                </a:solidFill>
                <a:latin typeface="+mn-lt"/>
              </a:defRPr>
            </a:lvl1pPr>
            <a:lvl2pPr marL="182562" indent="0" algn="l">
              <a:buFontTx/>
              <a:buNone/>
              <a:defRPr>
                <a:solidFill>
                  <a:srgbClr val="FFFFFF"/>
                </a:solidFill>
              </a:defRPr>
            </a:lvl2pPr>
            <a:lvl3pPr marL="444500" indent="0" algn="l">
              <a:buFontTx/>
              <a:buNone/>
              <a:defRPr>
                <a:solidFill>
                  <a:srgbClr val="FFFFFF"/>
                </a:solidFill>
              </a:defRPr>
            </a:lvl3pPr>
            <a:lvl4pPr marL="715963" indent="0" algn="l">
              <a:buFontTx/>
              <a:buNone/>
              <a:defRPr>
                <a:solidFill>
                  <a:srgbClr val="FFFFFF"/>
                </a:solidFill>
              </a:defRPr>
            </a:lvl4pPr>
            <a:lvl5pPr marL="985838" indent="0" algn="l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0057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ular Messaging Device (small)" preserve="1" userDrawn="1">
  <p:cSld name="Circular Messaging Devic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black">
          <a:xfrm>
            <a:off x="695326" y="1628774"/>
            <a:ext cx="7200874" cy="4392000"/>
          </a:xfrm>
        </p:spPr>
        <p:txBody>
          <a:bodyPr/>
          <a:lstStyle>
            <a:lvl1pPr>
              <a:defRPr sz="1800">
                <a:latin typeface="SwissReSans" pitchFamily="34" charset="0"/>
              </a:defRPr>
            </a:lvl1pPr>
            <a:lvl2pPr>
              <a:defRPr sz="1600">
                <a:latin typeface="SwissReSans" pitchFamily="34" charset="0"/>
              </a:defRPr>
            </a:lvl2pPr>
            <a:lvl3pPr>
              <a:defRPr sz="1600">
                <a:latin typeface="SwissReSans" pitchFamily="34" charset="0"/>
              </a:defRPr>
            </a:lvl3pPr>
            <a:lvl4pPr>
              <a:defRPr sz="1600">
                <a:latin typeface="SwissReSans" pitchFamily="34" charset="0"/>
              </a:defRPr>
            </a:lvl4pPr>
            <a:lvl5pPr>
              <a:defRPr sz="1600">
                <a:latin typeface="SwissReSans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3"/>
          </p:nvPr>
        </p:nvSpPr>
        <p:spPr bwMode="gray">
          <a:xfrm>
            <a:off x="8702581" y="2349000"/>
            <a:ext cx="2160000" cy="2160000"/>
          </a:xfrm>
          <a:prstGeom prst="ellipse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  <a:tileRect/>
          </a:gradFill>
        </p:spPr>
        <p:txBody>
          <a:bodyPr anchor="ctr"/>
          <a:lstStyle>
            <a:lvl1pPr marL="0" indent="0" algn="ctr">
              <a:lnSpc>
                <a:spcPct val="95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182562" indent="0" algn="l">
              <a:buFontTx/>
              <a:buNone/>
              <a:defRPr sz="1600">
                <a:solidFill>
                  <a:schemeClr val="bg1"/>
                </a:solidFill>
              </a:defRPr>
            </a:lvl2pPr>
            <a:lvl3pPr marL="444500" indent="0" algn="l">
              <a:buFontTx/>
              <a:buNone/>
              <a:defRPr sz="1600">
                <a:solidFill>
                  <a:schemeClr val="bg1"/>
                </a:solidFill>
              </a:defRPr>
            </a:lvl3pPr>
            <a:lvl4pPr marL="715963" indent="0" algn="l">
              <a:buFontTx/>
              <a:buNone/>
              <a:defRPr sz="1600">
                <a:solidFill>
                  <a:schemeClr val="bg1"/>
                </a:solidFill>
              </a:defRPr>
            </a:lvl4pPr>
            <a:lvl5pPr marL="985838" indent="0" algn="l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448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with Circle" preserve="1" userDrawn="1">
  <p:cSld name="Image with Circle">
    <p:bg>
      <p:bgPr>
        <a:solidFill>
          <a:srgbClr val="D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16F7AA4C-CEA0-4838-9DF9-2F5534114B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</p:spPr>
        <p:txBody>
          <a:bodyPr tIns="576000" rIns="504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95A25EDE-8428-429E-BE07-354A88A6623D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 bwMode="black">
          <a:xfrm>
            <a:off x="3254847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rgbClr val="FFFFFF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rgbClr val="FFFFFF"/>
              </a:solidFill>
              <a:latin typeface="SwissReSans" pitchFamily="34" charset="0"/>
              <a:ea typeface="+mn-ea"/>
              <a:cs typeface="+mn-cs"/>
            </a:endParaRPr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D44F4213-4BCA-49E4-9D32-D0795C52F8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7014012" y="1196752"/>
            <a:ext cx="4464496" cy="4464496"/>
          </a:xfrm>
          <a:prstGeom prst="ellipse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3200">
                <a:solidFill>
                  <a:schemeClr val="bg1"/>
                </a:solidFill>
                <a:latin typeface="SwissReSans Light" panose="020B0504020202020204" pitchFamily="34" charset="0"/>
              </a:defRPr>
            </a:lvl1pPr>
            <a:lvl2pPr marL="182562" indent="0" algn="l">
              <a:buFontTx/>
              <a:buNone/>
              <a:defRPr>
                <a:solidFill>
                  <a:srgbClr val="FFFFFF"/>
                </a:solidFill>
              </a:defRPr>
            </a:lvl2pPr>
            <a:lvl3pPr marL="444500" indent="0" algn="l">
              <a:buFontTx/>
              <a:buNone/>
              <a:defRPr>
                <a:solidFill>
                  <a:srgbClr val="FFFFFF"/>
                </a:solidFill>
              </a:defRPr>
            </a:lvl3pPr>
            <a:lvl4pPr marL="715963" indent="0" algn="l">
              <a:buFontTx/>
              <a:buNone/>
              <a:defRPr>
                <a:solidFill>
                  <a:srgbClr val="FFFFFF"/>
                </a:solidFill>
              </a:defRPr>
            </a:lvl4pPr>
            <a:lvl5pPr marL="985838" indent="0" algn="l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02C3F-613A-4DF5-A675-BCAE4EB7F9E0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221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and three Circles" preserve="1" userDrawn="1">
  <p:cSld name="Image and three Circles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16F7AA4C-CEA0-4838-9DF9-2F5534114B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">
            <a:extLst>
              <a:ext uri="{FF2B5EF4-FFF2-40B4-BE49-F238E27FC236}">
                <a16:creationId xmlns:a16="http://schemas.microsoft.com/office/drawing/2014/main" id="{95A25EDE-8428-429E-BE07-354A88A6623D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 bwMode="black">
          <a:xfrm>
            <a:off x="3254847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rgbClr val="FFFFFF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rgbClr val="FFFFFF"/>
              </a:solidFill>
              <a:latin typeface="SwissReSans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43963-C518-4447-9E83-A30F66BB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D44F4213-4BCA-49E4-9D32-D0795C52F8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8821770" y="1988644"/>
            <a:ext cx="2880000" cy="2880000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SwissReSans Light" panose="020B0504020202020204" pitchFamily="34" charset="0"/>
              </a:defRPr>
            </a:lvl1pPr>
            <a:lvl2pPr marL="182562" indent="0" algn="l">
              <a:buFontTx/>
              <a:buNone/>
              <a:defRPr>
                <a:solidFill>
                  <a:srgbClr val="FFFFFF"/>
                </a:solidFill>
              </a:defRPr>
            </a:lvl2pPr>
            <a:lvl3pPr marL="444500" indent="0" algn="l">
              <a:buFontTx/>
              <a:buNone/>
              <a:defRPr>
                <a:solidFill>
                  <a:srgbClr val="FFFFFF"/>
                </a:solidFill>
              </a:defRPr>
            </a:lvl3pPr>
            <a:lvl4pPr marL="715963" indent="0" algn="l">
              <a:buFontTx/>
              <a:buNone/>
              <a:defRPr>
                <a:solidFill>
                  <a:srgbClr val="FFFFFF"/>
                </a:solidFill>
              </a:defRPr>
            </a:lvl4pPr>
            <a:lvl5pPr marL="985838" indent="0" algn="l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FD457D57-2215-4E9E-91C3-6ECBC71608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95325" y="1988644"/>
            <a:ext cx="2880000" cy="2880000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SwissReSans Light" panose="020B0504020202020204" pitchFamily="34" charset="0"/>
              </a:defRPr>
            </a:lvl1pPr>
            <a:lvl2pPr marL="182562" indent="0" algn="l">
              <a:buFontTx/>
              <a:buNone/>
              <a:defRPr>
                <a:solidFill>
                  <a:srgbClr val="FFFFFF"/>
                </a:solidFill>
              </a:defRPr>
            </a:lvl2pPr>
            <a:lvl3pPr marL="444500" indent="0" algn="l">
              <a:buFontTx/>
              <a:buNone/>
              <a:defRPr>
                <a:solidFill>
                  <a:srgbClr val="FFFFFF"/>
                </a:solidFill>
              </a:defRPr>
            </a:lvl3pPr>
            <a:lvl4pPr marL="715963" indent="0" algn="l">
              <a:buFontTx/>
              <a:buNone/>
              <a:defRPr>
                <a:solidFill>
                  <a:srgbClr val="FFFFFF"/>
                </a:solidFill>
              </a:defRPr>
            </a:lvl4pPr>
            <a:lvl5pPr marL="985838" indent="0" algn="l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84E76D4D-0C41-4EBF-BD66-5C132AC9B3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4758548" y="1988644"/>
            <a:ext cx="2880000" cy="2880000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buFontTx/>
              <a:buNone/>
              <a:defRPr sz="2400">
                <a:solidFill>
                  <a:schemeClr val="tx2"/>
                </a:solidFill>
                <a:latin typeface="SwissReSans Light" panose="020B0504020202020204" pitchFamily="34" charset="0"/>
              </a:defRPr>
            </a:lvl1pPr>
            <a:lvl2pPr marL="182562" indent="0" algn="l">
              <a:buFontTx/>
              <a:buNone/>
              <a:defRPr>
                <a:solidFill>
                  <a:srgbClr val="FFFFFF"/>
                </a:solidFill>
              </a:defRPr>
            </a:lvl2pPr>
            <a:lvl3pPr marL="444500" indent="0" algn="l">
              <a:buFontTx/>
              <a:buNone/>
              <a:defRPr>
                <a:solidFill>
                  <a:srgbClr val="FFFFFF"/>
                </a:solidFill>
              </a:defRPr>
            </a:lvl3pPr>
            <a:lvl4pPr marL="715963" indent="0" algn="l">
              <a:buFontTx/>
              <a:buNone/>
              <a:defRPr>
                <a:solidFill>
                  <a:srgbClr val="FFFFFF"/>
                </a:solidFill>
              </a:defRPr>
            </a:lvl4pPr>
            <a:lvl5pPr marL="985838" indent="0" algn="l"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B6DE8-4EEA-4E30-BF0A-C0D0C8EF6CC0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283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Persons (4 people)" preserve="1" userDrawn="1">
  <p:cSld name="Contact Persons (4 peo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A4DEE0-C41B-4076-8B94-57B0E7907B17}"/>
              </a:ext>
            </a:extLst>
          </p:cNvPr>
          <p:cNvSpPr/>
          <p:nvPr userDrawn="1"/>
        </p:nvSpPr>
        <p:spPr bwMode="gray">
          <a:xfrm>
            <a:off x="0" y="0"/>
            <a:ext cx="4064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695326" y="692151"/>
            <a:ext cx="3096418" cy="69264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Enter team name here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C90A8-D632-4D32-AA86-6231D6EA8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5325" y="1628774"/>
            <a:ext cx="3096420" cy="4392614"/>
          </a:xfrm>
        </p:spPr>
        <p:txBody>
          <a:bodyPr/>
          <a:lstStyle>
            <a:lvl1pPr marL="108000" indent="-108000"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  <a:lvl2pPr marL="252000" indent="-144000">
              <a:spcBef>
                <a:spcPts val="600"/>
              </a:spcBef>
              <a:defRPr sz="1200">
                <a:solidFill>
                  <a:srgbClr val="FFFFFF"/>
                </a:solidFill>
              </a:defRPr>
            </a:lvl2pPr>
            <a:lvl3pPr marL="396000" indent="-144000">
              <a:spcBef>
                <a:spcPts val="600"/>
              </a:spcBef>
              <a:defRPr sz="1200">
                <a:solidFill>
                  <a:srgbClr val="FFFFFF"/>
                </a:solidFill>
              </a:defRPr>
            </a:lvl3pPr>
            <a:lvl4pPr marL="540000" indent="-144000">
              <a:spcBef>
                <a:spcPts val="600"/>
              </a:spcBef>
              <a:defRPr sz="1200">
                <a:solidFill>
                  <a:srgbClr val="FFFFFF"/>
                </a:solidFill>
              </a:defRPr>
            </a:lvl4pPr>
            <a:lvl5pPr marL="684000" indent="-144000">
              <a:spcBef>
                <a:spcPts val="600"/>
              </a:spcBef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Click to add text, for example team mission and/or capabilities, roles and responsibilities, other info.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456FDD83-9066-405C-9C9B-C6012C35E7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573419" y="727075"/>
            <a:ext cx="1800000" cy="1800000"/>
          </a:xfrm>
          <a:prstGeom prst="ellipse">
            <a:avLst/>
          </a:prstGeom>
        </p:spPr>
        <p:txBody>
          <a:bodyPr tIns="504000" anchor="ctr" anchorCtr="0"/>
          <a:lstStyle>
            <a:lvl1pPr marL="0" indent="0" algn="ctr">
              <a:buNone/>
              <a:defRPr sz="14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38A06944-C2A7-4F21-A4A5-D22B1CF13B5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8882581" y="727075"/>
            <a:ext cx="1800000" cy="1800000"/>
          </a:xfrm>
          <a:prstGeom prst="ellipse">
            <a:avLst/>
          </a:prstGeom>
        </p:spPr>
        <p:txBody>
          <a:bodyPr tIns="504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1400">
                <a:solidFill>
                  <a:srgbClr val="A8BAB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9679A695-226D-4550-AC5F-CF13DA1C3EA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50638" y="2641930"/>
            <a:ext cx="2845562" cy="169277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1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58FFF6C9-8B70-45DC-9C06-54DD5B87AF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50638" y="2827874"/>
            <a:ext cx="2845562" cy="356957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1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2F9034A3-A308-4153-AEC9-209C0E14C84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61630" y="2641930"/>
            <a:ext cx="2845562" cy="169277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1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DD3A46A-9F03-452A-97A6-168C664072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61630" y="2827874"/>
            <a:ext cx="2845562" cy="356957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1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578C2B07-87F4-489C-A284-3E5878138E7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5573419" y="3430871"/>
            <a:ext cx="1800000" cy="1800000"/>
          </a:xfrm>
          <a:prstGeom prst="ellipse">
            <a:avLst/>
          </a:prstGeom>
        </p:spPr>
        <p:txBody>
          <a:bodyPr tIns="504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1400">
                <a:solidFill>
                  <a:srgbClr val="A8BAB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D418C2AA-7D28-483F-81E1-731AA258030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882581" y="3430871"/>
            <a:ext cx="1800000" cy="1800000"/>
          </a:xfrm>
          <a:prstGeom prst="ellipse">
            <a:avLst/>
          </a:prstGeom>
        </p:spPr>
        <p:txBody>
          <a:bodyPr tIns="504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1400">
                <a:solidFill>
                  <a:srgbClr val="A8BAB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AFF0E09B-2153-4F77-903B-8AE289C2024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50638" y="5345726"/>
            <a:ext cx="2845562" cy="169277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1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B6E4CA2D-F663-4612-8211-ABCBF0E3B4F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50638" y="5531670"/>
            <a:ext cx="2845562" cy="356957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1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4679ECFC-69DE-448E-A790-E6DF1353CC6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61630" y="5345726"/>
            <a:ext cx="2845562" cy="169277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1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2E08B10-5430-4825-9E65-D8235CD040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61630" y="5531670"/>
            <a:ext cx="2845562" cy="356957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1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29" name="Footer">
            <a:extLst>
              <a:ext uri="{FF2B5EF4-FFF2-40B4-BE49-F238E27FC236}">
                <a16:creationId xmlns:a16="http://schemas.microsoft.com/office/drawing/2014/main" id="{0A885EF8-5FBD-475E-BD95-4D0C7488BAE5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 bwMode="black">
          <a:xfrm>
            <a:off x="3254847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rgbClr val="283E36"/>
              </a:solidFill>
              <a:latin typeface="SwissReSans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D1BC57-7234-4171-BE6B-EDC831835FCA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123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Persons (9 people)" preserve="1" userDrawn="1">
  <p:cSld name="Contact Persons (9 peop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A4DEE0-C41B-4076-8B94-57B0E7907B17}"/>
              </a:ext>
            </a:extLst>
          </p:cNvPr>
          <p:cNvSpPr/>
          <p:nvPr userDrawn="1"/>
        </p:nvSpPr>
        <p:spPr bwMode="gray">
          <a:xfrm>
            <a:off x="0" y="0"/>
            <a:ext cx="4064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695326" y="692151"/>
            <a:ext cx="3096418" cy="69264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Enter team name here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2C90A8-D632-4D32-AA86-6231D6EA8A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95325" y="1628774"/>
            <a:ext cx="3096420" cy="4392614"/>
          </a:xfrm>
        </p:spPr>
        <p:txBody>
          <a:bodyPr/>
          <a:lstStyle>
            <a:lvl1pPr marL="108000" indent="-108000">
              <a:spcBef>
                <a:spcPts val="600"/>
              </a:spcBef>
              <a:defRPr sz="1200">
                <a:solidFill>
                  <a:srgbClr val="FFFFFF"/>
                </a:solidFill>
              </a:defRPr>
            </a:lvl1pPr>
            <a:lvl2pPr marL="252000" indent="-144000">
              <a:spcBef>
                <a:spcPts val="600"/>
              </a:spcBef>
              <a:defRPr sz="1200">
                <a:solidFill>
                  <a:srgbClr val="FFFFFF"/>
                </a:solidFill>
              </a:defRPr>
            </a:lvl2pPr>
            <a:lvl3pPr marL="396000" indent="-144000">
              <a:spcBef>
                <a:spcPts val="600"/>
              </a:spcBef>
              <a:defRPr sz="1200">
                <a:solidFill>
                  <a:srgbClr val="FFFFFF"/>
                </a:solidFill>
              </a:defRPr>
            </a:lvl3pPr>
            <a:lvl4pPr marL="540000" indent="-144000">
              <a:spcBef>
                <a:spcPts val="600"/>
              </a:spcBef>
              <a:defRPr sz="1200">
                <a:solidFill>
                  <a:srgbClr val="FFFFFF"/>
                </a:solidFill>
              </a:defRPr>
            </a:lvl4pPr>
            <a:lvl5pPr marL="684000" indent="-144000">
              <a:spcBef>
                <a:spcPts val="600"/>
              </a:spcBef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GB"/>
              <a:t>Click to add text, for example team mission and/or capabilities, roles and responsibilities, other info.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9682A749-FC1E-4118-9EDD-CE1ABA3E26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5283565" y="738628"/>
            <a:ext cx="1080000" cy="1080000"/>
          </a:xfrm>
          <a:prstGeom prst="ellipse">
            <a:avLst/>
          </a:prstGeom>
        </p:spPr>
        <p:txBody>
          <a:bodyPr tIns="468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1000">
                <a:solidFill>
                  <a:srgbClr val="A8BAB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73E640E6-6F1D-478B-91DA-EF27860B8F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71219" y="1883003"/>
            <a:ext cx="1902588" cy="153632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31BD7495-9DC8-424C-9AA0-FAD0EABDAC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71219" y="2049899"/>
            <a:ext cx="1902588" cy="32451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32" name="Picture Placeholder 3">
            <a:extLst>
              <a:ext uri="{FF2B5EF4-FFF2-40B4-BE49-F238E27FC236}">
                <a16:creationId xmlns:a16="http://schemas.microsoft.com/office/drawing/2014/main" id="{F19CD5BF-B691-42A9-9A28-7D982DEDC98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7581323" y="738628"/>
            <a:ext cx="1080000" cy="1080000"/>
          </a:xfrm>
          <a:prstGeom prst="ellipse">
            <a:avLst/>
          </a:prstGeom>
        </p:spPr>
        <p:txBody>
          <a:bodyPr tIns="468000" anchor="ctr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 sz="1000">
                <a:solidFill>
                  <a:srgbClr val="A8BAB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CF582FA5-0ACC-44FA-AD35-38027A4BC7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8977" y="1883003"/>
            <a:ext cx="1902588" cy="153632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34479282-0266-40A5-AD96-427D23FC8E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8977" y="2049899"/>
            <a:ext cx="1902588" cy="32451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A372C913-34DD-415E-8A45-FE2BAAA5AB9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881460" y="738628"/>
            <a:ext cx="1080000" cy="1080000"/>
          </a:xfrm>
          <a:prstGeom prst="ellipse">
            <a:avLst/>
          </a:prstGeom>
        </p:spPr>
        <p:txBody>
          <a:bodyPr tIns="468000" anchor="ctr" anchorCtr="0"/>
          <a:lstStyle>
            <a:lvl1pPr marL="0" indent="0" algn="ctr">
              <a:buNone/>
              <a:defRPr sz="10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7134E3D5-1F39-4EBB-AA24-A2FD4F813D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9114" y="1883003"/>
            <a:ext cx="1902588" cy="153632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A4699E8E-78EB-413E-9E61-A75A1208CF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69114" y="2049899"/>
            <a:ext cx="1902588" cy="32451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38" name="Picture Placeholder 3">
            <a:extLst>
              <a:ext uri="{FF2B5EF4-FFF2-40B4-BE49-F238E27FC236}">
                <a16:creationId xmlns:a16="http://schemas.microsoft.com/office/drawing/2014/main" id="{055DF295-2A7B-4334-B97B-ED339BB7034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5283565" y="2557409"/>
            <a:ext cx="1080000" cy="1080000"/>
          </a:xfrm>
          <a:prstGeom prst="ellipse">
            <a:avLst/>
          </a:prstGeom>
        </p:spPr>
        <p:txBody>
          <a:bodyPr tIns="468000" anchor="ctr" anchorCtr="0"/>
          <a:lstStyle>
            <a:lvl1pPr marL="0" indent="0" algn="ctr">
              <a:buNone/>
              <a:defRPr sz="10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86C79598-5718-4B97-9653-C258BACE02E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219" y="3701784"/>
            <a:ext cx="1902588" cy="153632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D1CD186E-C886-499B-8730-86302FB1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71219" y="3868680"/>
            <a:ext cx="1902588" cy="32451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221F4A5A-8D58-4545-B3A9-1D7286AC7F0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 bwMode="gray">
          <a:xfrm>
            <a:off x="7581323" y="2557409"/>
            <a:ext cx="1080000" cy="1080000"/>
          </a:xfrm>
          <a:prstGeom prst="ellipse">
            <a:avLst/>
          </a:prstGeom>
        </p:spPr>
        <p:txBody>
          <a:bodyPr tIns="468000" anchor="ctr" anchorCtr="0"/>
          <a:lstStyle>
            <a:lvl1pPr marL="0" indent="0" algn="ctr">
              <a:buNone/>
              <a:defRPr sz="10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CAD9D006-676C-4CB9-9E60-67322DE91D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168977" y="3701784"/>
            <a:ext cx="1902588" cy="153632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50A073A5-04E0-4873-B0FB-802CADE3666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68977" y="3868680"/>
            <a:ext cx="1902588" cy="32451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44" name="Picture Placeholder 3">
            <a:extLst>
              <a:ext uri="{FF2B5EF4-FFF2-40B4-BE49-F238E27FC236}">
                <a16:creationId xmlns:a16="http://schemas.microsoft.com/office/drawing/2014/main" id="{195DD2A1-427A-429A-9C4E-E51AEBB0E0E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 bwMode="gray">
          <a:xfrm>
            <a:off x="9881460" y="2557409"/>
            <a:ext cx="1080000" cy="1080000"/>
          </a:xfrm>
          <a:prstGeom prst="ellipse">
            <a:avLst/>
          </a:prstGeom>
        </p:spPr>
        <p:txBody>
          <a:bodyPr tIns="468000" anchor="ctr" anchorCtr="0"/>
          <a:lstStyle>
            <a:lvl1pPr marL="0" indent="0" algn="ctr">
              <a:buNone/>
              <a:defRPr sz="10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F28B10EF-4A1F-4980-8CD3-519EB5DBC2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69114" y="3701784"/>
            <a:ext cx="1902588" cy="153632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7E8B1A89-1311-46C8-AABE-49A07C509AB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469114" y="3868680"/>
            <a:ext cx="1902588" cy="32451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47" name="Picture Placeholder 3">
            <a:extLst>
              <a:ext uri="{FF2B5EF4-FFF2-40B4-BE49-F238E27FC236}">
                <a16:creationId xmlns:a16="http://schemas.microsoft.com/office/drawing/2014/main" id="{A1132398-8B9A-4B3D-933D-0916342541F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 bwMode="gray">
          <a:xfrm>
            <a:off x="5283565" y="4379592"/>
            <a:ext cx="1080000" cy="1080000"/>
          </a:xfrm>
          <a:prstGeom prst="ellipse">
            <a:avLst/>
          </a:prstGeom>
        </p:spPr>
        <p:txBody>
          <a:bodyPr tIns="468000" anchor="ctr" anchorCtr="0"/>
          <a:lstStyle>
            <a:lvl1pPr marL="0" indent="0" algn="ctr">
              <a:buNone/>
              <a:defRPr sz="10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60DB6F48-FC4C-4A1D-9535-0E108AAFBE0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71219" y="5523967"/>
            <a:ext cx="1902588" cy="153632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A810E96A-A59E-44AE-B57E-8AF75CD1963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871219" y="5690863"/>
            <a:ext cx="1902588" cy="32451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50" name="Picture Placeholder 3">
            <a:extLst>
              <a:ext uri="{FF2B5EF4-FFF2-40B4-BE49-F238E27FC236}">
                <a16:creationId xmlns:a16="http://schemas.microsoft.com/office/drawing/2014/main" id="{198933B9-38C2-482E-AD0B-42A8177C695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 bwMode="gray">
          <a:xfrm>
            <a:off x="7581323" y="4379592"/>
            <a:ext cx="1080000" cy="1080000"/>
          </a:xfrm>
          <a:prstGeom prst="ellipse">
            <a:avLst/>
          </a:prstGeom>
        </p:spPr>
        <p:txBody>
          <a:bodyPr tIns="468000" anchor="ctr" anchorCtr="0"/>
          <a:lstStyle>
            <a:lvl1pPr marL="0" indent="0" algn="ctr">
              <a:buNone/>
              <a:defRPr sz="10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51" name="Text Placeholder 6">
            <a:extLst>
              <a:ext uri="{FF2B5EF4-FFF2-40B4-BE49-F238E27FC236}">
                <a16:creationId xmlns:a16="http://schemas.microsoft.com/office/drawing/2014/main" id="{3A0551C6-CAE2-4890-8760-2733C7FDE7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168977" y="5523967"/>
            <a:ext cx="1902588" cy="153632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351C2CEF-8471-4D1A-B51B-ABA769D4AFD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168977" y="5690863"/>
            <a:ext cx="1902588" cy="32451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53" name="Picture Placeholder 3">
            <a:extLst>
              <a:ext uri="{FF2B5EF4-FFF2-40B4-BE49-F238E27FC236}">
                <a16:creationId xmlns:a16="http://schemas.microsoft.com/office/drawing/2014/main" id="{0AAAD490-0511-40C3-A7FD-06F99326BA9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 bwMode="gray">
          <a:xfrm>
            <a:off x="9881460" y="4379592"/>
            <a:ext cx="1080000" cy="1080000"/>
          </a:xfrm>
          <a:prstGeom prst="ellipse">
            <a:avLst/>
          </a:prstGeom>
        </p:spPr>
        <p:txBody>
          <a:bodyPr tIns="468000" anchor="ctr" anchorCtr="0"/>
          <a:lstStyle>
            <a:lvl1pPr marL="0" indent="0" algn="ctr">
              <a:buNone/>
              <a:defRPr sz="10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57D9887A-55D1-49D2-8675-5240F864DA0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469114" y="5523967"/>
            <a:ext cx="1902588" cy="153632"/>
          </a:xfrm>
        </p:spPr>
        <p:txBody>
          <a:bodyPr wrap="non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Click to add name</a:t>
            </a:r>
            <a:endParaRPr lang="en-GB" noProof="0" dirty="0"/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78D2D6D9-E53F-4A0D-BBF5-81D01913CD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469114" y="5690863"/>
            <a:ext cx="1902588" cy="324512"/>
          </a:xfrm>
        </p:spPr>
        <p:txBody>
          <a:bodyPr wrap="square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000" b="0" i="1"/>
            </a:lvl1pPr>
            <a:lvl2pPr marL="182562" indent="0">
              <a:buNone/>
              <a:defRPr sz="1100"/>
            </a:lvl2pPr>
            <a:lvl3pPr marL="444500" indent="0">
              <a:buNone/>
              <a:defRPr sz="1100"/>
            </a:lvl3pPr>
            <a:lvl4pPr marL="715963" indent="0">
              <a:buNone/>
              <a:defRPr sz="1100"/>
            </a:lvl4pPr>
            <a:lvl5pPr marL="985838" indent="0">
              <a:buNone/>
              <a:defRPr sz="1100"/>
            </a:lvl5pPr>
          </a:lstStyle>
          <a:p>
            <a:pPr lvl="0"/>
            <a:r>
              <a:rPr lang="en-GB" noProof="0"/>
              <a:t>Job title</a:t>
            </a:r>
            <a:br>
              <a:rPr lang="en-GB" noProof="0"/>
            </a:br>
            <a:r>
              <a:rPr lang="en-GB" noProof="0"/>
              <a:t>Contact information</a:t>
            </a:r>
            <a:endParaRPr lang="en-GB" noProof="0" dirty="0"/>
          </a:p>
        </p:txBody>
      </p:sp>
      <p:sp>
        <p:nvSpPr>
          <p:cNvPr id="56" name="Footer">
            <a:extLst>
              <a:ext uri="{FF2B5EF4-FFF2-40B4-BE49-F238E27FC236}">
                <a16:creationId xmlns:a16="http://schemas.microsoft.com/office/drawing/2014/main" id="{3D92757B-1122-4A0B-B414-F2DE3CA792C1}"/>
              </a:ext>
            </a:extLst>
          </p:cNvPr>
          <p:cNvSpPr txBox="1">
            <a:spLocks/>
          </p:cNvSpPr>
          <p:nvPr userDrawn="1">
            <p:custDataLst>
              <p:tags r:id="rId3"/>
            </p:custDataLst>
          </p:nvPr>
        </p:nvSpPr>
        <p:spPr bwMode="black">
          <a:xfrm>
            <a:off x="3254847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rgbClr val="283E36"/>
              </a:solidFill>
              <a:latin typeface="SwissReSans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A9A39-DC6D-4AC8-933D-56000559AEF8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336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 with Image" preserve="1" userDrawn="1">
  <p:cSld name="Table of 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7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8115300" cy="6858000"/>
          </a:xfrm>
        </p:spPr>
        <p:txBody>
          <a:bodyPr lIns="0" tIns="1152000" anchor="ctr"/>
          <a:lstStyle>
            <a:lvl1pPr algn="ctr">
              <a:spcBef>
                <a:spcPts val="0"/>
              </a:spcBef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 noProof="1"/>
              <a:t>Click to browse for an own image or </a:t>
            </a:r>
            <a:br>
              <a:rPr lang="en-GB" noProof="1"/>
            </a:br>
            <a:r>
              <a:rPr lang="en-GB" noProof="1"/>
              <a:t>select one from the Swiss Re menu.</a:t>
            </a:r>
            <a:br>
              <a:rPr lang="en-GB" noProof="1"/>
            </a:br>
            <a:r>
              <a:rPr lang="en-GB" noProof="1"/>
              <a:t>Be careful to avoid an image that clashes</a:t>
            </a:r>
            <a:br>
              <a:rPr lang="en-GB" noProof="1"/>
            </a:br>
            <a:r>
              <a:rPr lang="en-GB" noProof="1"/>
              <a:t>with the gradient colour.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4DEE0-C41B-4076-8B94-57B0E7907B17}"/>
              </a:ext>
            </a:extLst>
          </p:cNvPr>
          <p:cNvSpPr/>
          <p:nvPr userDrawn="1"/>
        </p:nvSpPr>
        <p:spPr bwMode="gray">
          <a:xfrm>
            <a:off x="8112224" y="0"/>
            <a:ext cx="4079776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8544272" y="692151"/>
            <a:ext cx="3168303" cy="69264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27AEF8-86DD-4FC4-86F9-035D7755811D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70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able of Contents with Quote" preserve="1" userDrawn="1">
  <p:cSld name="Table of Contents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5A4DEE0-C41B-4076-8B94-57B0E7907B17}"/>
              </a:ext>
            </a:extLst>
          </p:cNvPr>
          <p:cNvSpPr/>
          <p:nvPr userDrawn="1"/>
        </p:nvSpPr>
        <p:spPr bwMode="gray">
          <a:xfrm>
            <a:off x="8112224" y="0"/>
            <a:ext cx="4079776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 bwMode="gray">
          <a:xfrm>
            <a:off x="8544272" y="692151"/>
            <a:ext cx="3168303" cy="692647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8B2FF7-1EAF-4819-B80C-A01E1EC5DF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5325" y="1444598"/>
            <a:ext cx="6120755" cy="4576789"/>
          </a:xfrm>
        </p:spPr>
        <p:txBody>
          <a:bodyPr/>
          <a:lstStyle>
            <a:lvl1pPr marL="0" indent="0">
              <a:buFontTx/>
              <a:buNone/>
              <a:defRPr sz="5000">
                <a:solidFill>
                  <a:schemeClr val="bg2"/>
                </a:solidFill>
                <a:latin typeface="SwissReSans Light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B0C47-2AC3-47DE-9A81-C153147203AF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209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1" preserve="1" userDrawn="1">
  <p:cSld name="End Slide 1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3963-C518-4447-9E83-A30F66BB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628876"/>
            <a:ext cx="11017250" cy="692647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SwissReSans Light" panose="020B060402020202020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12E097B-8B33-4A53-A464-F9DB356C0E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4" y="3933056"/>
            <a:ext cx="3312000" cy="276999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D0866EC-5ED0-45CD-A896-C7F91D657F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325" y="3573016"/>
            <a:ext cx="2808387" cy="231203"/>
          </a:xfrm>
        </p:spPr>
        <p:txBody>
          <a:bodyPr anchor="t"/>
          <a:lstStyle>
            <a:lvl1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9104C73-C903-4C9D-971F-ADC82F7CD9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4" y="4210055"/>
            <a:ext cx="3312000" cy="101914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6AAA0F8-4641-419D-A8C4-5B42FAFD19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387" y="3933056"/>
            <a:ext cx="3312000" cy="27699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b="1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/>
              <a:t>Click to add name</a:t>
            </a:r>
          </a:p>
          <a:p>
            <a:pPr lvl="0"/>
            <a:endParaRPr lang="en-GB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0E9C7E7-7CB8-4425-A5B3-2DE14A5750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8387" y="4210055"/>
            <a:ext cx="3312000" cy="101914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41A1806-731A-4E83-BB0C-A9548663CF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6856" y="3933056"/>
            <a:ext cx="3312000" cy="27699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b="1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/>
              <a:t>Click to add name</a:t>
            </a:r>
          </a:p>
          <a:p>
            <a:pPr lvl="0"/>
            <a:endParaRPr lang="en-GB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F4CECFD-0A5E-4297-9C69-2A932A7797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6856" y="4210055"/>
            <a:ext cx="3312000" cy="101914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5837384-8E7C-48B1-93BA-43E60422F05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5325" y="5380420"/>
            <a:ext cx="2808387" cy="259281"/>
          </a:xfrm>
        </p:spPr>
        <p:txBody>
          <a:bodyPr anchor="t"/>
          <a:lstStyle>
            <a:lvl1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4D64A5-9BA9-4A49-80AC-B15D0D80D8A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5400" y="5697388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55B64BBC-0F83-4C0B-903E-584C9438516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163400" y="5697388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83FFD9DD-E866-4E18-BA64-E3610437C705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31400" y="5697388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2BABED67-931C-44BC-AB79-C182D362146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099400" y="5697388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AC674E57-2AE3-4335-AD01-76934BC62AE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567400" y="5697388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045D9-C172-4801-BDEB-7E7C4998C93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63426" y="301052"/>
            <a:ext cx="1379177" cy="3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1585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2" preserve="1" userDrawn="1">
  <p:cSld name="End Slide 2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12E097B-8B33-4A53-A464-F9DB356C0E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4" y="1978064"/>
            <a:ext cx="3312000" cy="276999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 b="1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D0866EC-5ED0-45CD-A896-C7F91D657F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325" y="1618024"/>
            <a:ext cx="2808387" cy="231203"/>
          </a:xfrm>
        </p:spPr>
        <p:txBody>
          <a:bodyPr anchor="t"/>
          <a:lstStyle>
            <a:lvl1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9104C73-C903-4C9D-971F-ADC82F7CD9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4" y="2255063"/>
            <a:ext cx="3312000" cy="101914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6AAA0F8-4641-419D-A8C4-5B42FAFD19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8387" y="1978064"/>
            <a:ext cx="3312000" cy="27699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b="1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/>
              <a:t>Click to add name</a:t>
            </a:r>
          </a:p>
          <a:p>
            <a:pPr lvl="0"/>
            <a:endParaRPr lang="en-GB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0E9C7E7-7CB8-4425-A5B3-2DE14A5750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8387" y="2255063"/>
            <a:ext cx="3312000" cy="101914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41A1806-731A-4E83-BB0C-A9548663CF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6856" y="1978064"/>
            <a:ext cx="3312000" cy="276999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800" b="1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/>
              <a:t>Click to add name</a:t>
            </a:r>
          </a:p>
          <a:p>
            <a:pPr lvl="0"/>
            <a:endParaRPr lang="en-GB" dirty="0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F4CECFD-0A5E-4297-9C69-2A932A7797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36856" y="2255063"/>
            <a:ext cx="3312000" cy="1019145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5837384-8E7C-48B1-93BA-43E60422F05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95325" y="3645024"/>
            <a:ext cx="2808387" cy="259281"/>
          </a:xfrm>
        </p:spPr>
        <p:txBody>
          <a:bodyPr anchor="t"/>
          <a:lstStyle>
            <a:lvl1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E5CF9AB9-0836-451E-851D-A717BE5C859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5400" y="395970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7FF5B5CF-9E76-4482-B698-DA93D56A179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163400" y="395970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1387BD45-684C-4CAB-BC6F-6FB7626BE0D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631400" y="395970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90CF74F4-8589-4C97-B651-78066DAC41F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2099400" y="395970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7C667A46-295D-4EEE-9AB0-2C3EDE02315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567400" y="395970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0E0B7D-6EA5-497E-92C4-9B4265E8065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63426" y="301052"/>
            <a:ext cx="1379177" cy="3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13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Image" preserve="1" userDrawn="1">
  <p:cSld name="Title Slide - Image">
    <p:bg bwMode="gray">
      <p:bgPr>
        <a:solidFill>
          <a:srgbClr val="D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0" y="0"/>
            <a:ext cx="12192000" cy="6858000"/>
          </a:xfrm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695325" y="1628776"/>
            <a:ext cx="9913177" cy="1296168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rgbClr val="FFFFFF"/>
                </a:solidFill>
                <a:latin typeface="SwissReSans Light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695325" y="2996952"/>
            <a:ext cx="9913177" cy="28803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SwissRe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Classification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4012517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rgbClr val="283E36"/>
              </a:solidFill>
              <a:latin typeface="SwissReSans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9513F-34FE-4189-813E-D991EAC14CA5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63426" y="301052"/>
            <a:ext cx="1379177" cy="3245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3" preserve="1" userDrawn="1">
  <p:cSld name="End Slide 3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3963-C518-4447-9E83-A30F66BB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56792"/>
            <a:ext cx="11017250" cy="692647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  <a:latin typeface="SwissReSans Light" panose="020B060402020202020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12E097B-8B33-4A53-A464-F9DB356C0E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4" y="5314979"/>
            <a:ext cx="2093973" cy="184666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D0866EC-5ED0-45CD-A896-C7F91D657F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325" y="3934159"/>
            <a:ext cx="682822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9104C73-C903-4C9D-971F-ADC82F7CD9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4" y="5505327"/>
            <a:ext cx="2093973" cy="553998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6AAA0F8-4641-419D-A8C4-5B42FAFD19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9574" y="5314979"/>
            <a:ext cx="2093973" cy="184666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/>
              <a:t>Click to add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0E9C7E7-7CB8-4425-A5B3-2DE14A5750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29574" y="5505327"/>
            <a:ext cx="2093973" cy="553998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41A1806-731A-4E83-BB0C-A9548663CF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2449" y="5314979"/>
            <a:ext cx="2093973" cy="184666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/>
              <a:t>Click to add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F4CECFD-0A5E-4297-9C69-2A932A7797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2449" y="5505327"/>
            <a:ext cx="2093973" cy="553998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5837384-8E7C-48B1-93BA-43E60422F05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8173" y="4077072"/>
            <a:ext cx="3384402" cy="310639"/>
          </a:xfrm>
        </p:spPr>
        <p:txBody>
          <a:bodyPr anchor="t"/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F28C5D-8845-4047-8415-327CB3F2CACD}"/>
              </a:ext>
            </a:extLst>
          </p:cNvPr>
          <p:cNvCxnSpPr>
            <a:cxnSpLocks/>
          </p:cNvCxnSpPr>
          <p:nvPr userDrawn="1"/>
        </p:nvCxnSpPr>
        <p:spPr>
          <a:xfrm>
            <a:off x="8119367" y="4093739"/>
            <a:ext cx="0" cy="1944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69F551F4-30A0-42FA-8222-588014C0276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95325" y="4427610"/>
            <a:ext cx="756000" cy="756000"/>
          </a:xfrm>
          <a:prstGeom prst="ellipse">
            <a:avLst/>
          </a:prstGeom>
        </p:spPr>
        <p:txBody>
          <a:bodyPr tIns="360000" anchor="ctr" anchorCtr="0"/>
          <a:lstStyle>
            <a:lvl1pPr marL="0" indent="0" algn="ctr">
              <a:buNone/>
              <a:defRPr sz="9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ADE6BCF2-2380-46A1-8C25-731905BB2B0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3062449" y="4427610"/>
            <a:ext cx="756000" cy="756000"/>
          </a:xfrm>
          <a:prstGeom prst="ellipse">
            <a:avLst/>
          </a:prstGeom>
        </p:spPr>
        <p:txBody>
          <a:bodyPr tIns="360000" anchor="ctr" anchorCtr="0"/>
          <a:lstStyle>
            <a:lvl1pPr marL="0" indent="0" algn="ctr">
              <a:buNone/>
              <a:defRPr sz="9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C7366075-1CD2-44CA-AA8D-8DB1F77AC58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5429573" y="4427610"/>
            <a:ext cx="756000" cy="756000"/>
          </a:xfrm>
          <a:prstGeom prst="ellipse">
            <a:avLst/>
          </a:prstGeom>
        </p:spPr>
        <p:txBody>
          <a:bodyPr tIns="360000" anchor="ctr" anchorCtr="0"/>
          <a:lstStyle>
            <a:lvl1pPr marL="0" indent="0" algn="ctr">
              <a:buNone/>
              <a:defRPr sz="9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367D64FB-EF6B-4108-B34C-866B7F366DD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25162" y="459541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B70A16B6-E20A-440C-9118-0B6958FEFA9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793162" y="459541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6C8B703-7EB9-4275-85A1-24DA6F511726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61162" y="459541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3A164527-C9D0-4F3D-B303-E4C96E8477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729162" y="459541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A46830B0-40C1-405B-97FE-189D28E08F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97162" y="459541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DE850-D9C0-42F0-A079-B86EE450612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63426" y="301052"/>
            <a:ext cx="1379177" cy="3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68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 4" preserve="1" userDrawn="1">
  <p:cSld name="End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43963-C518-4447-9E83-A30F66BBB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556792"/>
            <a:ext cx="11017250" cy="692647"/>
          </a:xfrm>
        </p:spPr>
        <p:txBody>
          <a:bodyPr/>
          <a:lstStyle>
            <a:lvl1pPr>
              <a:defRPr sz="4800">
                <a:solidFill>
                  <a:schemeClr val="tx2"/>
                </a:solidFill>
                <a:latin typeface="SwissReSans Light" panose="020B060402020202020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12E097B-8B33-4A53-A464-F9DB356C0E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324" y="5314979"/>
            <a:ext cx="2093973" cy="184666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b="1">
                <a:solidFill>
                  <a:schemeClr val="tx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Click to add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D0866EC-5ED0-45CD-A896-C7F91D657F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5325" y="3934159"/>
            <a:ext cx="682822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9104C73-C903-4C9D-971F-ADC82F7CD9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324" y="5505327"/>
            <a:ext cx="2093973" cy="553998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B6AAA0F8-4641-419D-A8C4-5B42FAFD19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9574" y="5314979"/>
            <a:ext cx="2093973" cy="184666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>
                <a:solidFill>
                  <a:schemeClr val="tx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/>
              <a:t>Click to add 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0E9C7E7-7CB8-4425-A5B3-2DE14A5750A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29574" y="5505327"/>
            <a:ext cx="2093973" cy="553998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41A1806-731A-4E83-BB0C-A9548663CFD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62449" y="5314979"/>
            <a:ext cx="2093973" cy="184666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 sz="1200" b="1">
                <a:solidFill>
                  <a:schemeClr val="tx1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lang="en-GB" dirty="0"/>
              <a:t>Click to add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F4CECFD-0A5E-4297-9C69-2A932A7797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2449" y="5505327"/>
            <a:ext cx="2093973" cy="553998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>
                <a:solidFill>
                  <a:schemeClr val="tx1"/>
                </a:solidFill>
                <a:latin typeface="SwissReSans" panose="020B0604020202020204" charset="0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/>
              <a:t>Job title</a:t>
            </a:r>
            <a:br>
              <a:rPr lang="en-GB" dirty="0"/>
            </a:br>
            <a:r>
              <a:rPr lang="en-GB" dirty="0"/>
              <a:t>name@swissre.com</a:t>
            </a:r>
            <a:br>
              <a:rPr lang="en-GB" dirty="0"/>
            </a:br>
            <a:r>
              <a:rPr lang="en-GB" dirty="0"/>
              <a:t>000 0000 0000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5837384-8E7C-48B1-93BA-43E60422F05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8173" y="4077072"/>
            <a:ext cx="3384402" cy="310639"/>
          </a:xfrm>
        </p:spPr>
        <p:txBody>
          <a:bodyPr anchor="t"/>
          <a:lstStyle>
            <a:lvl1pPr marL="0" indent="0">
              <a:spcBef>
                <a:spcPts val="0"/>
              </a:spcBef>
              <a:buFontTx/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2pPr marL="182562" indent="0">
              <a:buFontTx/>
              <a:buNone/>
              <a:defRPr sz="5000">
                <a:solidFill>
                  <a:schemeClr val="tx2"/>
                </a:solidFill>
              </a:defRPr>
            </a:lvl2pPr>
            <a:lvl3pPr marL="444500" indent="0">
              <a:buFontTx/>
              <a:buNone/>
              <a:defRPr sz="5000">
                <a:solidFill>
                  <a:schemeClr val="tx2"/>
                </a:solidFill>
              </a:defRPr>
            </a:lvl3pPr>
            <a:lvl4pPr marL="715963" indent="0">
              <a:buFontTx/>
              <a:buNone/>
              <a:defRPr sz="5000">
                <a:solidFill>
                  <a:schemeClr val="tx2"/>
                </a:solidFill>
              </a:defRPr>
            </a:lvl4pPr>
            <a:lvl5pPr marL="985838" indent="0">
              <a:buFontTx/>
              <a:buNone/>
              <a:defRPr sz="50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Edit Master text styles</a:t>
            </a:r>
            <a:endParaRPr lang="en-GB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F28C5D-8845-4047-8415-327CB3F2CACD}"/>
              </a:ext>
            </a:extLst>
          </p:cNvPr>
          <p:cNvCxnSpPr>
            <a:cxnSpLocks/>
          </p:cNvCxnSpPr>
          <p:nvPr userDrawn="1"/>
        </p:nvCxnSpPr>
        <p:spPr>
          <a:xfrm>
            <a:off x="8119367" y="4093739"/>
            <a:ext cx="0" cy="19440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69F551F4-30A0-42FA-8222-588014C0276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695325" y="4427610"/>
            <a:ext cx="756000" cy="756000"/>
          </a:xfrm>
          <a:prstGeom prst="ellipse">
            <a:avLst/>
          </a:prstGeom>
        </p:spPr>
        <p:txBody>
          <a:bodyPr tIns="360000" anchor="ctr" anchorCtr="0"/>
          <a:lstStyle>
            <a:lvl1pPr marL="0" indent="0" algn="ctr">
              <a:buNone/>
              <a:defRPr sz="9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ADE6BCF2-2380-46A1-8C25-731905BB2B0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3062449" y="4427610"/>
            <a:ext cx="756000" cy="756000"/>
          </a:xfrm>
          <a:prstGeom prst="ellipse">
            <a:avLst/>
          </a:prstGeom>
        </p:spPr>
        <p:txBody>
          <a:bodyPr tIns="360000" anchor="ctr" anchorCtr="0"/>
          <a:lstStyle>
            <a:lvl1pPr marL="0" indent="0" algn="ctr">
              <a:buNone/>
              <a:defRPr sz="9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C7366075-1CD2-44CA-AA8D-8DB1F77AC58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5429573" y="4427610"/>
            <a:ext cx="756000" cy="756000"/>
          </a:xfrm>
          <a:prstGeom prst="ellipse">
            <a:avLst/>
          </a:prstGeom>
        </p:spPr>
        <p:txBody>
          <a:bodyPr tIns="360000" anchor="ctr" anchorCtr="0"/>
          <a:lstStyle>
            <a:lvl1pPr marL="0" indent="0" algn="ctr">
              <a:buNone/>
              <a:defRPr sz="900">
                <a:solidFill>
                  <a:srgbClr val="A8BAB2"/>
                </a:solidFill>
              </a:defRPr>
            </a:lvl1pPr>
          </a:lstStyle>
          <a:p>
            <a:r>
              <a:rPr lang="en-GB" noProof="0"/>
              <a:t>Add picture</a:t>
            </a:r>
            <a:endParaRPr lang="en-GB" noProof="0" dirty="0"/>
          </a:p>
        </p:txBody>
      </p:sp>
      <p:sp>
        <p:nvSpPr>
          <p:cNvPr id="22" name="Picture Placeholder 9">
            <a:extLst>
              <a:ext uri="{FF2B5EF4-FFF2-40B4-BE49-F238E27FC236}">
                <a16:creationId xmlns:a16="http://schemas.microsoft.com/office/drawing/2014/main" id="{648D5C41-1D22-4084-B72C-691EECE7BD19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325162" y="459541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981C71BD-3572-4D3E-A439-282B46934A53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793162" y="459541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E38F592-CD50-44D2-ADAF-E5E00BA23CF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261162" y="459541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7" name="Picture Placeholder 9">
            <a:extLst>
              <a:ext uri="{FF2B5EF4-FFF2-40B4-BE49-F238E27FC236}">
                <a16:creationId xmlns:a16="http://schemas.microsoft.com/office/drawing/2014/main" id="{B9CBBAEC-D478-4957-A994-1732847F9DC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729162" y="459541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F35FD1BB-F5B0-4478-8DB8-91AFB581169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197162" y="4595414"/>
            <a:ext cx="324000" cy="324000"/>
          </a:xfrm>
        </p:spPr>
        <p:txBody>
          <a:bodyPr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DAD514-FE18-4B0B-8CF4-E4355AD4FF4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63426" y="301052"/>
            <a:ext cx="1379177" cy="3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613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wer Symbol" preserve="1" userDrawn="1">
  <p:cSld name="Power Symb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943872" y="2564904"/>
            <a:ext cx="2304256" cy="172819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656138" y="1989138"/>
            <a:ext cx="2879725" cy="2879725"/>
            <a:chOff x="3132138" y="1989138"/>
            <a:chExt cx="2879725" cy="2879725"/>
          </a:xfrm>
        </p:grpSpPr>
        <p:sp>
          <p:nvSpPr>
            <p:cNvPr id="12" name="Rectangle 11"/>
            <p:cNvSpPr/>
            <p:nvPr userDrawn="1"/>
          </p:nvSpPr>
          <p:spPr>
            <a:xfrm>
              <a:off x="3707904" y="2564904"/>
              <a:ext cx="1728192" cy="172819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latin typeface="SwissReSans" pitchFamily="34" charset="0"/>
              </a:endParaRPr>
            </a:p>
          </p:txBody>
        </p:sp>
        <p:sp>
          <p:nvSpPr>
            <p:cNvPr id="13" name="Freeform 5"/>
            <p:cNvSpPr>
              <a:spLocks noEditPoints="1"/>
            </p:cNvSpPr>
            <p:nvPr userDrawn="1"/>
          </p:nvSpPr>
          <p:spPr bwMode="auto">
            <a:xfrm>
              <a:off x="3132138" y="1989138"/>
              <a:ext cx="2879725" cy="2879725"/>
            </a:xfrm>
            <a:custGeom>
              <a:avLst/>
              <a:gdLst>
                <a:gd name="T0" fmla="*/ 738 w 1476"/>
                <a:gd name="T1" fmla="*/ 0 h 1476"/>
                <a:gd name="T2" fmla="*/ 0 w 1476"/>
                <a:gd name="T3" fmla="*/ 738 h 1476"/>
                <a:gd name="T4" fmla="*/ 738 w 1476"/>
                <a:gd name="T5" fmla="*/ 1476 h 1476"/>
                <a:gd name="T6" fmla="*/ 1476 w 1476"/>
                <a:gd name="T7" fmla="*/ 738 h 1476"/>
                <a:gd name="T8" fmla="*/ 738 w 1476"/>
                <a:gd name="T9" fmla="*/ 0 h 1476"/>
                <a:gd name="T10" fmla="*/ 547 w 1476"/>
                <a:gd name="T11" fmla="*/ 1099 h 1476"/>
                <a:gd name="T12" fmla="*/ 388 w 1476"/>
                <a:gd name="T13" fmla="*/ 1099 h 1476"/>
                <a:gd name="T14" fmla="*/ 388 w 1476"/>
                <a:gd name="T15" fmla="*/ 637 h 1476"/>
                <a:gd name="T16" fmla="*/ 547 w 1476"/>
                <a:gd name="T17" fmla="*/ 637 h 1476"/>
                <a:gd name="T18" fmla="*/ 547 w 1476"/>
                <a:gd name="T19" fmla="*/ 1099 h 1476"/>
                <a:gd name="T20" fmla="*/ 817 w 1476"/>
                <a:gd name="T21" fmla="*/ 1099 h 1476"/>
                <a:gd name="T22" fmla="*/ 658 w 1476"/>
                <a:gd name="T23" fmla="*/ 1099 h 1476"/>
                <a:gd name="T24" fmla="*/ 658 w 1476"/>
                <a:gd name="T25" fmla="*/ 637 h 1476"/>
                <a:gd name="T26" fmla="*/ 817 w 1476"/>
                <a:gd name="T27" fmla="*/ 637 h 1476"/>
                <a:gd name="T28" fmla="*/ 817 w 1476"/>
                <a:gd name="T29" fmla="*/ 1099 h 1476"/>
                <a:gd name="T30" fmla="*/ 1088 w 1476"/>
                <a:gd name="T31" fmla="*/ 1099 h 1476"/>
                <a:gd name="T32" fmla="*/ 929 w 1476"/>
                <a:gd name="T33" fmla="*/ 1099 h 1476"/>
                <a:gd name="T34" fmla="*/ 929 w 1476"/>
                <a:gd name="T35" fmla="*/ 637 h 1476"/>
                <a:gd name="T36" fmla="*/ 1088 w 1476"/>
                <a:gd name="T37" fmla="*/ 637 h 1476"/>
                <a:gd name="T38" fmla="*/ 1088 w 1476"/>
                <a:gd name="T39" fmla="*/ 1099 h 1476"/>
                <a:gd name="T40" fmla="*/ 1094 w 1476"/>
                <a:gd name="T41" fmla="*/ 524 h 1476"/>
                <a:gd name="T42" fmla="*/ 382 w 1476"/>
                <a:gd name="T43" fmla="*/ 524 h 1476"/>
                <a:gd name="T44" fmla="*/ 382 w 1476"/>
                <a:gd name="T45" fmla="*/ 374 h 1476"/>
                <a:gd name="T46" fmla="*/ 1094 w 1476"/>
                <a:gd name="T47" fmla="*/ 374 h 1476"/>
                <a:gd name="T48" fmla="*/ 1094 w 1476"/>
                <a:gd name="T49" fmla="*/ 524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76" h="1476">
                  <a:moveTo>
                    <a:pt x="738" y="0"/>
                  </a:moveTo>
                  <a:cubicBezTo>
                    <a:pt x="330" y="0"/>
                    <a:pt x="0" y="331"/>
                    <a:pt x="0" y="738"/>
                  </a:cubicBezTo>
                  <a:cubicBezTo>
                    <a:pt x="0" y="1146"/>
                    <a:pt x="330" y="1476"/>
                    <a:pt x="738" y="1476"/>
                  </a:cubicBezTo>
                  <a:cubicBezTo>
                    <a:pt x="1145" y="1476"/>
                    <a:pt x="1476" y="1146"/>
                    <a:pt x="1476" y="738"/>
                  </a:cubicBezTo>
                  <a:cubicBezTo>
                    <a:pt x="1476" y="331"/>
                    <a:pt x="1145" y="0"/>
                    <a:pt x="738" y="0"/>
                  </a:cubicBezTo>
                  <a:moveTo>
                    <a:pt x="547" y="1099"/>
                  </a:moveTo>
                  <a:cubicBezTo>
                    <a:pt x="388" y="1099"/>
                    <a:pt x="388" y="1099"/>
                    <a:pt x="388" y="1099"/>
                  </a:cubicBezTo>
                  <a:cubicBezTo>
                    <a:pt x="388" y="637"/>
                    <a:pt x="388" y="637"/>
                    <a:pt x="388" y="637"/>
                  </a:cubicBezTo>
                  <a:cubicBezTo>
                    <a:pt x="547" y="637"/>
                    <a:pt x="547" y="637"/>
                    <a:pt x="547" y="637"/>
                  </a:cubicBezTo>
                  <a:lnTo>
                    <a:pt x="547" y="1099"/>
                  </a:lnTo>
                  <a:close/>
                  <a:moveTo>
                    <a:pt x="817" y="1099"/>
                  </a:moveTo>
                  <a:cubicBezTo>
                    <a:pt x="658" y="1099"/>
                    <a:pt x="658" y="1099"/>
                    <a:pt x="658" y="1099"/>
                  </a:cubicBezTo>
                  <a:cubicBezTo>
                    <a:pt x="658" y="637"/>
                    <a:pt x="658" y="637"/>
                    <a:pt x="658" y="637"/>
                  </a:cubicBezTo>
                  <a:cubicBezTo>
                    <a:pt x="817" y="637"/>
                    <a:pt x="817" y="637"/>
                    <a:pt x="817" y="637"/>
                  </a:cubicBezTo>
                  <a:lnTo>
                    <a:pt x="817" y="1099"/>
                  </a:lnTo>
                  <a:close/>
                  <a:moveTo>
                    <a:pt x="1088" y="1099"/>
                  </a:moveTo>
                  <a:cubicBezTo>
                    <a:pt x="929" y="1099"/>
                    <a:pt x="929" y="1099"/>
                    <a:pt x="929" y="1099"/>
                  </a:cubicBezTo>
                  <a:cubicBezTo>
                    <a:pt x="929" y="637"/>
                    <a:pt x="929" y="637"/>
                    <a:pt x="929" y="637"/>
                  </a:cubicBezTo>
                  <a:cubicBezTo>
                    <a:pt x="1088" y="637"/>
                    <a:pt x="1088" y="637"/>
                    <a:pt x="1088" y="637"/>
                  </a:cubicBezTo>
                  <a:lnTo>
                    <a:pt x="1088" y="1099"/>
                  </a:lnTo>
                  <a:close/>
                  <a:moveTo>
                    <a:pt x="1094" y="524"/>
                  </a:moveTo>
                  <a:cubicBezTo>
                    <a:pt x="382" y="524"/>
                    <a:pt x="382" y="524"/>
                    <a:pt x="382" y="524"/>
                  </a:cubicBezTo>
                  <a:cubicBezTo>
                    <a:pt x="382" y="374"/>
                    <a:pt x="382" y="374"/>
                    <a:pt x="382" y="374"/>
                  </a:cubicBezTo>
                  <a:cubicBezTo>
                    <a:pt x="1094" y="374"/>
                    <a:pt x="1094" y="374"/>
                    <a:pt x="1094" y="374"/>
                  </a:cubicBezTo>
                  <a:lnTo>
                    <a:pt x="1094" y="524"/>
                  </a:lnTo>
                  <a:close/>
                </a:path>
              </a:pathLst>
            </a:custGeom>
            <a:solidFill>
              <a:srgbClr val="627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Gradient horizontal (transparent)" preserve="1" userDrawn="1">
  <p:cSld name="Title Slide - Gradient horizontal (transparent)">
    <p:bg bwMode="gray">
      <p:bgPr>
        <a:solidFill>
          <a:srgbClr val="D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5DDD3B-045F-4D3B-8E92-D3FE0AC45E24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0" y="0"/>
            <a:ext cx="12192000" cy="6858000"/>
          </a:xfrm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695325" y="1628776"/>
            <a:ext cx="9913177" cy="1296168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4800">
                <a:solidFill>
                  <a:srgbClr val="FFFFFF"/>
                </a:solidFill>
                <a:latin typeface="SwissReSans Light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695325" y="2996952"/>
            <a:ext cx="9913177" cy="28803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SwissRe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1" name="Classification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4012517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rgbClr val="283E36"/>
              </a:solidFill>
              <a:latin typeface="SwissReSans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BFB44-4E28-494E-8A02-1AF2217C4CAB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63426" y="301052"/>
            <a:ext cx="1379177" cy="3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12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- Gradient vertical (transparent)" preserve="1" userDrawn="1">
  <p:cSld name="Title Slide - Gradient vertical (transparent)">
    <p:bg bwMode="gray">
      <p:bgPr>
        <a:solidFill>
          <a:srgbClr val="D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6B540C-7407-4801-AA47-52B2D6E277C8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 bwMode="gray">
          <a:xfrm>
            <a:off x="0" y="0"/>
            <a:ext cx="12192000" cy="6858000"/>
          </a:xfrm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1" name="Classification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4012517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rgbClr val="283E36"/>
              </a:solidFill>
              <a:latin typeface="SwissReSans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38C6DF-C718-46CD-B3B3-721F806920DB}"/>
              </a:ext>
            </a:extLst>
          </p:cNvPr>
          <p:cNvSpPr>
            <a:spLocks noGrp="1"/>
          </p:cNvSpPr>
          <p:nvPr>
            <p:ph type="ctrTitle"/>
          </p:nvPr>
        </p:nvSpPr>
        <p:spPr bwMode="white">
          <a:xfrm>
            <a:off x="695325" y="1628776"/>
            <a:ext cx="5184651" cy="1296168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3600">
                <a:solidFill>
                  <a:srgbClr val="FFFFFF"/>
                </a:solidFill>
                <a:latin typeface="SwissReSans Light" pitchFamily="34" charset="0"/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82BB02-D252-4EC6-9468-A370B10E6595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white">
          <a:xfrm>
            <a:off x="695325" y="3284984"/>
            <a:ext cx="5184651" cy="288032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SwissReSan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40307-32A0-4AA7-9B27-A33EE9DFA42C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63426" y="301052"/>
            <a:ext cx="1379177" cy="3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2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- Gradient" preserve="1" userDrawn="1">
  <p:cSld name="Section Header - Gradient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95325" y="1628774"/>
            <a:ext cx="11017250" cy="1296168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GB" sz="4800" kern="1200" dirty="0">
                <a:solidFill>
                  <a:schemeClr val="bg1"/>
                </a:solidFill>
                <a:latin typeface="SwissReSans Light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add section title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95325" y="2996952"/>
            <a:ext cx="11017250" cy="2544487"/>
          </a:xfrm>
        </p:spPr>
        <p:txBody>
          <a:bodyPr/>
          <a:lstStyle>
            <a:lvl1pPr>
              <a:spcBef>
                <a:spcPts val="0"/>
              </a:spcBef>
              <a:defRPr sz="1800">
                <a:solidFill>
                  <a:schemeClr val="bg1"/>
                </a:solidFill>
                <a:latin typeface="SwissReSans Light" panose="020B0504020202020204" pitchFamily="34" charset="0"/>
              </a:defRPr>
            </a:lvl1pPr>
            <a:lvl2pPr>
              <a:spcBef>
                <a:spcPts val="0"/>
              </a:spcBef>
              <a:defRPr sz="1600">
                <a:solidFill>
                  <a:schemeClr val="bg1"/>
                </a:solidFill>
                <a:latin typeface="SwissReSans Light" panose="020B0504020202020204" pitchFamily="34" charset="0"/>
              </a:defRPr>
            </a:lvl2pPr>
            <a:lvl3pPr>
              <a:spcBef>
                <a:spcPts val="0"/>
              </a:spcBef>
              <a:defRPr sz="1600">
                <a:solidFill>
                  <a:schemeClr val="bg1"/>
                </a:solidFill>
                <a:latin typeface="SwissReSans Light" panose="020B0504020202020204" pitchFamily="34" charset="0"/>
              </a:defRPr>
            </a:lvl3pPr>
            <a:lvl4pPr>
              <a:spcBef>
                <a:spcPts val="0"/>
              </a:spcBef>
              <a:defRPr sz="1600">
                <a:solidFill>
                  <a:schemeClr val="bg1"/>
                </a:solidFill>
                <a:latin typeface="SwissReSans Light" panose="020B0504020202020204" pitchFamily="34" charset="0"/>
              </a:defRPr>
            </a:lvl4pPr>
            <a:lvl5pPr>
              <a:spcBef>
                <a:spcPts val="0"/>
              </a:spcBef>
              <a:defRPr sz="1600">
                <a:solidFill>
                  <a:schemeClr val="bg1"/>
                </a:solidFill>
                <a:latin typeface="SwissReSans Light" panose="020B0504020202020204" pitchFamily="34" charset="0"/>
              </a:defRPr>
            </a:lvl5pPr>
          </a:lstStyle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lassification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4022173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chemeClr val="bg1"/>
              </a:solidFill>
              <a:latin typeface="SwissReSans" pitchFamily="34" charset="0"/>
            </a:endParaRPr>
          </a:p>
        </p:txBody>
      </p:sp>
      <p:sp>
        <p:nvSpPr>
          <p:cNvPr id="14" name="Footer"/>
          <p:cNvSpPr txBox="1">
            <a:spLocks/>
          </p:cNvSpPr>
          <p:nvPr userDrawn="1">
            <p:custDataLst>
              <p:tags r:id="rId4"/>
            </p:custDataLst>
          </p:nvPr>
        </p:nvSpPr>
        <p:spPr bwMode="black">
          <a:xfrm>
            <a:off x="3120661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chemeClr val="bg1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chemeClr val="bg1"/>
              </a:solidFill>
              <a:latin typeface="SwissReSans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76C4B9-1EC3-488B-8E03-44FA4BF67A4C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- Gradient and Number" preserve="1" userDrawn="1">
  <p:cSld name="Section Header - Gradient and Number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95325" y="692150"/>
            <a:ext cx="11017250" cy="623071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600" kern="1200" dirty="0">
                <a:solidFill>
                  <a:schemeClr val="bg1"/>
                </a:solidFill>
                <a:latin typeface="SwissReSans Light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add section title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82227" y="1558252"/>
            <a:ext cx="6693893" cy="4607598"/>
          </a:xfrm>
        </p:spPr>
        <p:txBody>
          <a:bodyPr wrap="none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5000" b="1">
                <a:solidFill>
                  <a:schemeClr val="bg1"/>
                </a:solidFill>
                <a:latin typeface="SwissReSans Light" panose="020B0504020202020204" pitchFamily="34" charset="0"/>
              </a:defRPr>
            </a:lvl1pPr>
            <a:lvl2pPr marL="182562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2pPr>
            <a:lvl3pPr marL="444500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3pPr>
            <a:lvl4pPr marL="715963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4pPr>
            <a:lvl5pPr marL="985838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lassification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4022173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chemeClr val="bg1"/>
              </a:solidFill>
              <a:latin typeface="SwissReSans" pitchFamily="34" charset="0"/>
            </a:endParaRPr>
          </a:p>
        </p:txBody>
      </p:sp>
      <p:sp>
        <p:nvSpPr>
          <p:cNvPr id="14" name="Footer"/>
          <p:cNvSpPr txBox="1">
            <a:spLocks/>
          </p:cNvSpPr>
          <p:nvPr userDrawn="1">
            <p:custDataLst>
              <p:tags r:id="rId4"/>
            </p:custDataLst>
          </p:nvPr>
        </p:nvSpPr>
        <p:spPr bwMode="black">
          <a:xfrm>
            <a:off x="3120661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chemeClr val="bg1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chemeClr val="bg1"/>
              </a:solidFill>
              <a:latin typeface="SwissReSans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C971A2-86A2-417D-A96B-81DB425C03A9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0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- Gradient, Image and Number" preserve="1" userDrawn="1">
  <p:cSld name="Section Header - Gradient, Image and Number">
    <p:bg>
      <p:bgPr>
        <a:solidFill>
          <a:srgbClr val="D1DC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dient">
            <a:extLst>
              <a:ext uri="{FF2B5EF4-FFF2-40B4-BE49-F238E27FC236}">
                <a16:creationId xmlns:a16="http://schemas.microsoft.com/office/drawing/2014/main" id="{2AD77173-72CE-4F00-9F97-0D8F1104BFBF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0" y="-1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75E534B-00AB-495E-BB30-50E8FE0031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096000" y="0"/>
            <a:ext cx="6096000" cy="6858000"/>
          </a:xfrm>
        </p:spPr>
        <p:txBody>
          <a:bodyPr tIns="576000" anchor="ctr"/>
          <a:lstStyle>
            <a:lvl1pPr algn="ctr">
              <a:buFontTx/>
              <a:buNone/>
              <a:defRPr sz="12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95325" y="692150"/>
            <a:ext cx="11017250" cy="623071"/>
          </a:xfr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1600" kern="1200" dirty="0">
                <a:solidFill>
                  <a:schemeClr val="bg1"/>
                </a:solidFill>
                <a:latin typeface="SwissReSans Light" pitchFamily="34" charset="0"/>
                <a:ea typeface="+mj-ea"/>
                <a:cs typeface="+mj-cs"/>
              </a:defRPr>
            </a:lvl1pPr>
          </a:lstStyle>
          <a:p>
            <a:r>
              <a:rPr lang="en-GB"/>
              <a:t>Click to add section title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543700" y="2829884"/>
            <a:ext cx="4472180" cy="3847207"/>
          </a:xfrm>
        </p:spPr>
        <p:txBody>
          <a:bodyPr wrap="none" anchor="t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5000" b="1">
                <a:solidFill>
                  <a:schemeClr val="bg1"/>
                </a:solidFill>
                <a:latin typeface="SwissReSans Light" panose="020B0504020202020204" pitchFamily="34" charset="0"/>
              </a:defRPr>
            </a:lvl1pPr>
            <a:lvl2pPr marL="182562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2pPr>
            <a:lvl3pPr marL="444500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3pPr>
            <a:lvl4pPr marL="715963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4pPr>
            <a:lvl5pPr marL="985838" indent="0">
              <a:spcBef>
                <a:spcPts val="0"/>
              </a:spcBef>
              <a:buFontTx/>
              <a:buNone/>
              <a:defRPr sz="35000">
                <a:solidFill>
                  <a:schemeClr val="bg1"/>
                </a:solidFill>
                <a:latin typeface="SwissReSans Light" panose="020B0504020202020204" pitchFamily="34" charset="0"/>
              </a:defRPr>
            </a:lvl5pPr>
          </a:lstStyle>
          <a:p>
            <a:pPr lvl="0"/>
            <a:r>
              <a:rPr lang="en-GB" dirty="0"/>
              <a:t>00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Classification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4022173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chemeClr val="bg1"/>
              </a:solidFill>
              <a:latin typeface="SwissReSans" pitchFamily="34" charset="0"/>
            </a:endParaRPr>
          </a:p>
        </p:txBody>
      </p:sp>
      <p:sp>
        <p:nvSpPr>
          <p:cNvPr id="14" name="Footer"/>
          <p:cNvSpPr txBox="1">
            <a:spLocks/>
          </p:cNvSpPr>
          <p:nvPr userDrawn="1">
            <p:custDataLst>
              <p:tags r:id="rId5"/>
            </p:custDataLst>
          </p:nvPr>
        </p:nvSpPr>
        <p:spPr bwMode="black">
          <a:xfrm>
            <a:off x="3120661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chemeClr val="bg1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chemeClr val="bg1"/>
              </a:solidFill>
              <a:latin typeface="SwissReSans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AC0AD9-BD8C-4EA8-ADEA-664576139404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11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ags" Target="../tags/tag4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695325" y="692151"/>
            <a:ext cx="11017250" cy="6926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695325" y="1628776"/>
            <a:ext cx="11017250" cy="43925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Mastertextformat bearbeiten</a:t>
            </a:r>
          </a:p>
          <a:p>
            <a:pPr lvl="1"/>
            <a:r>
              <a:rPr lang="en-GB"/>
              <a:t>Zweite Ebene</a:t>
            </a:r>
          </a:p>
          <a:p>
            <a:pPr lvl="2"/>
            <a:r>
              <a:rPr lang="en-GB"/>
              <a:t>Dritte Ebene</a:t>
            </a:r>
          </a:p>
          <a:p>
            <a:pPr lvl="3"/>
            <a:r>
              <a:rPr lang="en-GB"/>
              <a:t>Vierte Ebene</a:t>
            </a:r>
          </a:p>
          <a:p>
            <a:pPr lvl="4"/>
            <a:r>
              <a:rPr lang="en-GB"/>
              <a:t>Fünfte Ebene</a:t>
            </a:r>
            <a:endParaRPr lang="en-GB" dirty="0"/>
          </a:p>
        </p:txBody>
      </p:sp>
      <p:sp>
        <p:nvSpPr>
          <p:cNvPr id="10" name="Classification"/>
          <p:cNvSpPr txBox="1">
            <a:spLocks noChangeArrowheads="1"/>
          </p:cNvSpPr>
          <p:nvPr>
            <p:custDataLst>
              <p:tags r:id="rId44"/>
            </p:custDataLst>
          </p:nvPr>
        </p:nvSpPr>
        <p:spPr bwMode="black">
          <a:xfrm>
            <a:off x="4022172" y="260350"/>
            <a:ext cx="7679599" cy="1397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/>
          <a:lstStyle/>
          <a:p>
            <a:pPr algn="r">
              <a:buClrTx/>
              <a:buSzTx/>
              <a:buFontTx/>
              <a:buNone/>
            </a:pPr>
            <a:endParaRPr lang="en-GB" sz="900" dirty="0">
              <a:solidFill>
                <a:srgbClr val="283E36"/>
              </a:solidFill>
              <a:latin typeface="SwissReSans" pitchFamily="34" charset="0"/>
            </a:endParaRPr>
          </a:p>
        </p:txBody>
      </p:sp>
      <p:sp>
        <p:nvSpPr>
          <p:cNvPr id="9" name="Footer"/>
          <p:cNvSpPr txBox="1">
            <a:spLocks/>
          </p:cNvSpPr>
          <p:nvPr>
            <p:custDataLst>
              <p:tags r:id="rId45"/>
            </p:custDataLst>
          </p:nvPr>
        </p:nvSpPr>
        <p:spPr bwMode="black">
          <a:xfrm>
            <a:off x="3254847" y="6505850"/>
            <a:ext cx="7871883" cy="1397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/>
          <a:p>
            <a:pPr marL="0" algn="r" defTabSz="914400" rtl="0" eaLnBrk="1" latinLnBrk="0" hangingPunct="1"/>
            <a:r>
              <a:rPr lang="en-GB" sz="1000" b="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rPr>
              <a:t>Martin Peter | March 2020 | GTM</a:t>
            </a:r>
            <a:endParaRPr lang="en-GB" sz="1000" b="0" kern="1200" dirty="0">
              <a:solidFill>
                <a:srgbClr val="283E36"/>
              </a:solidFill>
              <a:latin typeface="SwissReSans" pitchFamily="34" charset="0"/>
              <a:ea typeface="+mn-ea"/>
              <a:cs typeface="+mn-cs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 bwMode="black">
          <a:xfrm>
            <a:off x="9782581" y="6918846"/>
            <a:ext cx="1823939" cy="1825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 bwMode="black">
          <a:xfrm>
            <a:off x="1141719" y="6918845"/>
            <a:ext cx="8064500" cy="18256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>
                <a:solidFill>
                  <a:srgbClr val="A8BAB2"/>
                </a:solidFill>
                <a:latin typeface="SwissReSans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  <p:custDataLst>
              <p:tags r:id="rId46"/>
            </p:custDataLst>
          </p:nvPr>
        </p:nvSpPr>
        <p:spPr>
          <a:xfrm>
            <a:off x="11414762" y="6472512"/>
            <a:ext cx="287008" cy="18256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200">
                <a:solidFill>
                  <a:srgbClr val="283E36"/>
                </a:solidFill>
                <a:latin typeface="SwissReSans" panose="020B0604020202020204" pitchFamily="34" charset="0"/>
              </a:defRPr>
            </a:lvl1pPr>
          </a:lstStyle>
          <a:p>
            <a:fld id="{5E4D2043-7E31-4A53-BD33-72A88E682172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A3B060-8BEF-497D-A2E8-303B994B5DDB}"/>
              </a:ext>
            </a:extLst>
          </p:cNvPr>
          <p:cNvPicPr>
            <a:picLocks noChangeAspect="1"/>
          </p:cNvPicPr>
          <p:nvPr userDrawn="1">
            <p:custDataLst>
              <p:tags r:id="rId47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01752" y="6456609"/>
            <a:ext cx="924431" cy="2175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70" r:id="rId2"/>
    <p:sldLayoutId id="2147483669" r:id="rId3"/>
    <p:sldLayoutId id="2147483649" r:id="rId4"/>
    <p:sldLayoutId id="2147483678" r:id="rId5"/>
    <p:sldLayoutId id="2147483677" r:id="rId6"/>
    <p:sldLayoutId id="2147483651" r:id="rId7"/>
    <p:sldLayoutId id="2147483671" r:id="rId8"/>
    <p:sldLayoutId id="2147483672" r:id="rId9"/>
    <p:sldLayoutId id="2147483673" r:id="rId10"/>
    <p:sldLayoutId id="2147483650" r:id="rId11"/>
    <p:sldLayoutId id="2147483652" r:id="rId12"/>
    <p:sldLayoutId id="2147483654" r:id="rId13"/>
    <p:sldLayoutId id="2147483690" r:id="rId14"/>
    <p:sldLayoutId id="2147483691" r:id="rId15"/>
    <p:sldLayoutId id="2147483692" r:id="rId16"/>
    <p:sldLayoutId id="2147483693" r:id="rId17"/>
    <p:sldLayoutId id="2147483655" r:id="rId18"/>
    <p:sldLayoutId id="2147483664" r:id="rId19"/>
    <p:sldLayoutId id="2147483674" r:id="rId20"/>
    <p:sldLayoutId id="2147483681" r:id="rId21"/>
    <p:sldLayoutId id="2147483665" r:id="rId22"/>
    <p:sldLayoutId id="2147483657" r:id="rId23"/>
    <p:sldLayoutId id="2147483660" r:id="rId24"/>
    <p:sldLayoutId id="2147483675" r:id="rId25"/>
    <p:sldLayoutId id="2147483676" r:id="rId26"/>
    <p:sldLayoutId id="2147483661" r:id="rId27"/>
    <p:sldLayoutId id="2147483688" r:id="rId28"/>
    <p:sldLayoutId id="2147483689" r:id="rId29"/>
    <p:sldLayoutId id="2147483662" r:id="rId30"/>
    <p:sldLayoutId id="2147483663" r:id="rId31"/>
    <p:sldLayoutId id="2147483682" r:id="rId32"/>
    <p:sldLayoutId id="2147483683" r:id="rId33"/>
    <p:sldLayoutId id="2147483666" r:id="rId34"/>
    <p:sldLayoutId id="2147483667" r:id="rId35"/>
    <p:sldLayoutId id="2147483679" r:id="rId36"/>
    <p:sldLayoutId id="2147483680" r:id="rId37"/>
    <p:sldLayoutId id="2147483684" r:id="rId38"/>
    <p:sldLayoutId id="2147483685" r:id="rId39"/>
    <p:sldLayoutId id="2147483686" r:id="rId40"/>
    <p:sldLayoutId id="2147483687" r:id="rId41"/>
    <p:sldLayoutId id="2147483658" r:id="rId4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SwissReSans" pitchFamily="34" charset="0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00000"/>
        </a:lnSpc>
        <a:spcBef>
          <a:spcPts val="1200"/>
        </a:spcBef>
        <a:buClrTx/>
        <a:buSzPct val="100000"/>
        <a:buFont typeface="Arial" pitchFamily="34" charset="0"/>
        <a:buChar char="•"/>
        <a:defRPr sz="1800" kern="1200">
          <a:solidFill>
            <a:srgbClr val="283E36"/>
          </a:solidFill>
          <a:latin typeface="SwissReSans" pitchFamily="34" charset="0"/>
          <a:ea typeface="+mn-ea"/>
          <a:cs typeface="+mn-cs"/>
        </a:defRPr>
      </a:lvl1pPr>
      <a:lvl2pPr marL="444500" indent="-261938" algn="l" defTabSz="914400" rtl="0" eaLnBrk="1" latinLnBrk="0" hangingPunct="1">
        <a:lnSpc>
          <a:spcPct val="100000"/>
        </a:lnSpc>
        <a:spcBef>
          <a:spcPts val="1000"/>
        </a:spcBef>
        <a:buFont typeface="SwissReSans" pitchFamily="34" charset="0"/>
        <a:buChar char="–"/>
        <a:defRPr sz="1600" kern="1200">
          <a:solidFill>
            <a:srgbClr val="283E36"/>
          </a:solidFill>
          <a:latin typeface="SwissReSans" pitchFamily="34" charset="0"/>
          <a:ea typeface="+mn-ea"/>
          <a:cs typeface="+mn-cs"/>
        </a:defRPr>
      </a:lvl2pPr>
      <a:lvl3pPr marL="715963" indent="-271463" algn="l" defTabSz="914400" rtl="0" eaLnBrk="1" latinLnBrk="0" hangingPunct="1">
        <a:lnSpc>
          <a:spcPct val="100000"/>
        </a:lnSpc>
        <a:spcBef>
          <a:spcPts val="1000"/>
        </a:spcBef>
        <a:buFont typeface="SwissReSans" pitchFamily="34" charset="0"/>
        <a:buChar char="–"/>
        <a:defRPr sz="1600" kern="1200">
          <a:solidFill>
            <a:srgbClr val="283E36"/>
          </a:solidFill>
          <a:latin typeface="SwissReSans" pitchFamily="34" charset="0"/>
          <a:ea typeface="+mn-ea"/>
          <a:cs typeface="+mn-cs"/>
        </a:defRPr>
      </a:lvl3pPr>
      <a:lvl4pPr marL="985838" indent="-269875" algn="l" defTabSz="914400" rtl="0" eaLnBrk="1" latinLnBrk="0" hangingPunct="1">
        <a:lnSpc>
          <a:spcPct val="100000"/>
        </a:lnSpc>
        <a:spcBef>
          <a:spcPts val="1000"/>
        </a:spcBef>
        <a:buFont typeface="SwissReSans" pitchFamily="34" charset="0"/>
        <a:buChar char="–"/>
        <a:defRPr sz="1600" kern="1200">
          <a:solidFill>
            <a:srgbClr val="283E36"/>
          </a:solidFill>
          <a:latin typeface="SwissReSans" pitchFamily="34" charset="0"/>
          <a:ea typeface="+mn-ea"/>
          <a:cs typeface="+mn-cs"/>
        </a:defRPr>
      </a:lvl4pPr>
      <a:lvl5pPr marL="1255713" indent="-269875" algn="l" defTabSz="914400" rtl="0" eaLnBrk="1" latinLnBrk="0" hangingPunct="1">
        <a:lnSpc>
          <a:spcPct val="100000"/>
        </a:lnSpc>
        <a:spcBef>
          <a:spcPts val="1000"/>
        </a:spcBef>
        <a:buFont typeface="SwissReSans" pitchFamily="34" charset="0"/>
        <a:buChar char="–"/>
        <a:defRPr sz="1600" kern="1200">
          <a:solidFill>
            <a:srgbClr val="283E36"/>
          </a:solidFill>
          <a:latin typeface="SwissReSans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436" userDrawn="1">
          <p15:clr>
            <a:srgbClr val="F26B43"/>
          </p15:clr>
        </p15:guide>
        <p15:guide id="3" pos="7378" userDrawn="1">
          <p15:clr>
            <a:srgbClr val="F26B43"/>
          </p15:clr>
        </p15:guide>
        <p15:guide id="4" orient="horz" pos="1026" userDrawn="1">
          <p15:clr>
            <a:srgbClr val="F26B43"/>
          </p15:clr>
        </p15:guide>
        <p15:guide id="5" orient="horz" pos="37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2.png"/><Relationship Id="rId2" Type="http://schemas.openxmlformats.org/officeDocument/2006/relationships/tags" Target="../tags/tag89.xml"/><Relationship Id="rId1" Type="http://schemas.openxmlformats.org/officeDocument/2006/relationships/themeOverride" Target="../theme/themeOverride4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2.xml"/><Relationship Id="rId6" Type="http://schemas.openxmlformats.org/officeDocument/2006/relationships/image" Target="../media/image150.png"/><Relationship Id="rId5" Type="http://schemas.openxmlformats.org/officeDocument/2006/relationships/customXml" Target="../ink/ink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3" Type="http://schemas.openxmlformats.org/officeDocument/2006/relationships/customXml" Target="../ink/ink7.xml"/><Relationship Id="rId12" Type="http://schemas.openxmlformats.org/officeDocument/2006/relationships/customXml" Target="../ink/ink10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3.xml"/><Relationship Id="rId11" Type="http://schemas.openxmlformats.org/officeDocument/2006/relationships/image" Target="../media/image12.png"/><Relationship Id="rId5" Type="http://schemas.openxmlformats.org/officeDocument/2006/relationships/customXml" Target="../ink/ink8.xml"/><Relationship Id="rId10" Type="http://schemas.openxmlformats.org/officeDocument/2006/relationships/customXml" Target="../ink/ink9.xml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8" Type="http://schemas.openxmlformats.org/officeDocument/2006/relationships/customXml" Target="../ink/ink12.xml"/><Relationship Id="rId26" Type="http://schemas.openxmlformats.org/officeDocument/2006/relationships/customXml" Target="../ink/ink16.xml"/><Relationship Id="rId3" Type="http://schemas.openxmlformats.org/officeDocument/2006/relationships/customXml" Target="../ink/ink11.xml"/><Relationship Id="rId21" Type="http://schemas.openxmlformats.org/officeDocument/2006/relationships/image" Target="../media/image27.png"/><Relationship Id="rId34" Type="http://schemas.openxmlformats.org/officeDocument/2006/relationships/customXml" Target="../ink/ink20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23.png"/><Relationship Id="rId2" Type="http://schemas.openxmlformats.org/officeDocument/2006/relationships/slideLayout" Target="../slideLayouts/slideLayout11.xml"/><Relationship Id="rId20" Type="http://schemas.openxmlformats.org/officeDocument/2006/relationships/customXml" Target="../ink/ink13.xml"/><Relationship Id="rId29" Type="http://schemas.openxmlformats.org/officeDocument/2006/relationships/image" Target="../media/image21.png"/><Relationship Id="rId1" Type="http://schemas.openxmlformats.org/officeDocument/2006/relationships/themeOverride" Target="../theme/themeOverride54.xml"/><Relationship Id="rId24" Type="http://schemas.openxmlformats.org/officeDocument/2006/relationships/customXml" Target="../ink/ink15.xml"/><Relationship Id="rId32" Type="http://schemas.openxmlformats.org/officeDocument/2006/relationships/customXml" Target="../ink/ink19.xml"/><Relationship Id="rId23" Type="http://schemas.openxmlformats.org/officeDocument/2006/relationships/image" Target="../media/image28.png"/><Relationship Id="rId28" Type="http://schemas.openxmlformats.org/officeDocument/2006/relationships/customXml" Target="../ink/ink17.xml"/><Relationship Id="rId36" Type="http://schemas.openxmlformats.org/officeDocument/2006/relationships/image" Target="../media/image30.png"/><Relationship Id="rId19" Type="http://schemas.openxmlformats.org/officeDocument/2006/relationships/image" Target="../media/image26.png"/><Relationship Id="rId31" Type="http://schemas.openxmlformats.org/officeDocument/2006/relationships/image" Target="../media/image22.png"/><Relationship Id="rId22" Type="http://schemas.openxmlformats.org/officeDocument/2006/relationships/customXml" Target="../ink/ink14.xml"/><Relationship Id="rId27" Type="http://schemas.openxmlformats.org/officeDocument/2006/relationships/image" Target="../media/image20.png"/><Relationship Id="rId30" Type="http://schemas.openxmlformats.org/officeDocument/2006/relationships/customXml" Target="../ink/ink18.xml"/><Relationship Id="rId35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5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25.xml"/><Relationship Id="rId1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customXml" Target="../ink/ink22.xml"/><Relationship Id="rId12" Type="http://schemas.openxmlformats.org/officeDocument/2006/relationships/image" Target="../media/image37.png"/><Relationship Id="rId17" Type="http://schemas.openxmlformats.org/officeDocument/2006/relationships/customXml" Target="../ink/ink27.xml"/><Relationship Id="rId2" Type="http://schemas.openxmlformats.org/officeDocument/2006/relationships/slideLayout" Target="../slideLayouts/slideLayout11.xml"/><Relationship Id="rId16" Type="http://schemas.openxmlformats.org/officeDocument/2006/relationships/image" Target="../media/image39.png"/><Relationship Id="rId1" Type="http://schemas.openxmlformats.org/officeDocument/2006/relationships/themeOverride" Target="../theme/themeOverride56.xml"/><Relationship Id="rId6" Type="http://schemas.openxmlformats.org/officeDocument/2006/relationships/image" Target="../media/image34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5" Type="http://schemas.openxmlformats.org/officeDocument/2006/relationships/customXml" Target="../ink/ink26.xml"/><Relationship Id="rId10" Type="http://schemas.openxmlformats.org/officeDocument/2006/relationships/image" Target="../media/image36.png"/><Relationship Id="rId19" Type="http://schemas.openxmlformats.org/officeDocument/2006/relationships/customXml" Target="../ink/ink28.xml"/><Relationship Id="rId4" Type="http://schemas.openxmlformats.org/officeDocument/2006/relationships/image" Target="../media/image33.png"/><Relationship Id="rId9" Type="http://schemas.openxmlformats.org/officeDocument/2006/relationships/customXml" Target="../ink/ink23.xml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7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0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beneditos.github.io/telegram.bot/" TargetMode="Externa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1.xm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1.xml"/><Relationship Id="rId1" Type="http://schemas.openxmlformats.org/officeDocument/2006/relationships/themeOverride" Target="../theme/themeOverride44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4.png"/><Relationship Id="rId39" Type="http://schemas.openxmlformats.org/officeDocument/2006/relationships/image" Target="../media/image57.png"/><Relationship Id="rId3" Type="http://schemas.openxmlformats.org/officeDocument/2006/relationships/video" Target="../media/media1.MOV"/><Relationship Id="rId21" Type="http://schemas.openxmlformats.org/officeDocument/2006/relationships/customXml" Target="../ink/ink30.xml"/><Relationship Id="rId34" Type="http://schemas.openxmlformats.org/officeDocument/2006/relationships/customXml" Target="../ink/ink36.xml"/><Relationship Id="rId25" Type="http://schemas.openxmlformats.org/officeDocument/2006/relationships/customXml" Target="../ink/ink32.xml"/><Relationship Id="rId33" Type="http://schemas.openxmlformats.org/officeDocument/2006/relationships/image" Target="../media/image49.png"/><Relationship Id="rId38" Type="http://schemas.openxmlformats.org/officeDocument/2006/relationships/customXml" Target="../ink/ink38.xml"/><Relationship Id="rId2" Type="http://schemas.microsoft.com/office/2007/relationships/media" Target="../media/media1.MOV"/><Relationship Id="rId20" Type="http://schemas.openxmlformats.org/officeDocument/2006/relationships/image" Target="../media/image51.png"/><Relationship Id="rId29" Type="http://schemas.openxmlformats.org/officeDocument/2006/relationships/image" Target="../media/image45.png"/><Relationship Id="rId1" Type="http://schemas.openxmlformats.org/officeDocument/2006/relationships/themeOverride" Target="../theme/themeOverride62.xml"/><Relationship Id="rId24" Type="http://schemas.openxmlformats.org/officeDocument/2006/relationships/image" Target="../media/image53.png"/><Relationship Id="rId32" Type="http://schemas.openxmlformats.org/officeDocument/2006/relationships/customXml" Target="../ink/ink35.xml"/><Relationship Id="rId37" Type="http://schemas.openxmlformats.org/officeDocument/2006/relationships/image" Target="../media/image56.png"/><Relationship Id="rId5" Type="http://schemas.openxmlformats.org/officeDocument/2006/relationships/customXml" Target="../ink/ink29.xml"/><Relationship Id="rId23" Type="http://schemas.openxmlformats.org/officeDocument/2006/relationships/customXml" Target="../ink/ink31.xml"/><Relationship Id="rId28" Type="http://schemas.openxmlformats.org/officeDocument/2006/relationships/image" Target="../media/image55.png"/><Relationship Id="rId36" Type="http://schemas.openxmlformats.org/officeDocument/2006/relationships/customXml" Target="../ink/ink37.xml"/><Relationship Id="rId31" Type="http://schemas.openxmlformats.org/officeDocument/2006/relationships/image" Target="../media/image48.png"/><Relationship Id="rId4" Type="http://schemas.openxmlformats.org/officeDocument/2006/relationships/slideLayout" Target="../slideLayouts/slideLayout11.xml"/><Relationship Id="rId22" Type="http://schemas.openxmlformats.org/officeDocument/2006/relationships/image" Target="../media/image52.png"/><Relationship Id="rId27" Type="http://schemas.openxmlformats.org/officeDocument/2006/relationships/customXml" Target="../ink/ink33.xml"/><Relationship Id="rId30" Type="http://schemas.openxmlformats.org/officeDocument/2006/relationships/customXml" Target="../ink/ink34.xml"/><Relationship Id="rId35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csgillespie.github.io/efficientR" TargetMode="External"/><Relationship Id="rId3" Type="http://schemas.openxmlformats.org/officeDocument/2006/relationships/hyperlink" Target="https://www.rdocumentation.org/" TargetMode="External"/><Relationship Id="rId7" Type="http://schemas.openxmlformats.org/officeDocument/2006/relationships/hyperlink" Target="https://burns-stat.com/documents/books/the-r-inferno" TargetMode="Externa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4.xml"/><Relationship Id="rId6" Type="http://schemas.openxmlformats.org/officeDocument/2006/relationships/hyperlink" Target="https://cran.r-project.org/manuals.html" TargetMode="External"/><Relationship Id="rId5" Type="http://schemas.openxmlformats.org/officeDocument/2006/relationships/hyperlink" Target="https://adv-r.had.co.nz/" TargetMode="External"/><Relationship Id="rId10" Type="http://schemas.openxmlformats.org/officeDocument/2006/relationships/hyperlink" Target="https://resources.rstudio.com/" TargetMode="External"/><Relationship Id="rId4" Type="http://schemas.openxmlformats.org/officeDocument/2006/relationships/hyperlink" Target="https://cran.r-project.org/doc/manuals/r-release/R-intro.pdf" TargetMode="External"/><Relationship Id="rId9" Type="http://schemas.openxmlformats.org/officeDocument/2006/relationships/hyperlink" Target="https://github.com/ycrc/efficient-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ise.de/developer/meldung/Python-schreibt-Geschichte-Platz-2-im-Programmiersprachen-Ranking-4673726.html" TargetMode="Externa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8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4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5.png"/><Relationship Id="rId3" Type="http://schemas.openxmlformats.org/officeDocument/2006/relationships/customXml" Target="../ink/ink1.xml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0.xml"/><Relationship Id="rId11" Type="http://schemas.openxmlformats.org/officeDocument/2006/relationships/customXml" Target="../ink/ink4.xml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CB3CAC-466C-4881-92A2-67AD5BEF7DF7}"/>
              </a:ext>
            </a:extLst>
          </p:cNvPr>
          <p:cNvPicPr>
            <a:picLocks noGrp="1"/>
          </p:cNvPicPr>
          <p:nvPr>
            <p:ph type="pic" sz="quarter" idx="12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2373" y="0"/>
            <a:ext cx="1219200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0ED77-CB6E-40F9-BBB2-C2644D65845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9" y="0"/>
            <a:ext cx="9355660" cy="68744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D5F69F-D0A1-4339-B031-C34ED0562B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i="1" dirty="0" err="1"/>
              <a:t>int</a:t>
            </a:r>
            <a:r>
              <a:rPr lang="en-GB" b="1" dirty="0" err="1"/>
              <a:t>R</a:t>
            </a:r>
            <a:r>
              <a:rPr lang="en-GB" i="1" dirty="0" err="1"/>
              <a:t>oduction</a:t>
            </a:r>
            <a:r>
              <a:rPr lang="en-GB" i="1" dirty="0"/>
              <a:t> to </a:t>
            </a:r>
            <a:r>
              <a:rPr lang="en-GB" b="1" dirty="0"/>
              <a:t>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84088F-3DD1-4496-A5AE-30F8F5AD4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005064"/>
            <a:ext cx="5184651" cy="288032"/>
          </a:xfrm>
        </p:spPr>
        <p:txBody>
          <a:bodyPr/>
          <a:lstStyle/>
          <a:p>
            <a:r>
              <a:rPr lang="en-GB" dirty="0"/>
              <a:t>Martin Peter, March 2020, GTM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731D75-5580-4ADE-9840-F6C23DC2F0A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263426" y="301052"/>
            <a:ext cx="1379177" cy="3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73EB709C-1644-4363-A037-30D9A8BD0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306" y="1124744"/>
            <a:ext cx="11017250" cy="373445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endParaRPr lang="en-GB" sz="1200" dirty="0"/>
          </a:p>
          <a:p>
            <a:pPr marL="261937" lvl="1" indent="0">
              <a:buNone/>
            </a:pPr>
            <a:endParaRPr lang="en-GB" sz="1200" dirty="0"/>
          </a:p>
          <a:p>
            <a:pPr marL="261937" lvl="1" indent="0">
              <a:buNone/>
            </a:pPr>
            <a:endParaRPr lang="en-GB" sz="1200" dirty="0"/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map function example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7306417" y="1772816"/>
            <a:ext cx="4283139" cy="51214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 err="1">
                <a:latin typeface="Consolas" panose="020B0609020204030204" pitchFamily="49" charset="0"/>
              </a:rPr>
              <a:t>MySquare</a:t>
            </a:r>
            <a:r>
              <a:rPr lang="en-US" sz="1600" dirty="0">
                <a:latin typeface="Consolas" panose="020B0609020204030204" pitchFamily="49" charset="0"/>
              </a:rPr>
              <a:t> =  function(x)  {x*x}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v &lt;-  Map(</a:t>
            </a:r>
            <a:r>
              <a:rPr lang="en-US" sz="1600" dirty="0" err="1">
                <a:latin typeface="Consolas" panose="020B0609020204030204" pitchFamily="49" charset="0"/>
              </a:rPr>
              <a:t>MySquare</a:t>
            </a:r>
            <a:r>
              <a:rPr lang="en-US" sz="1600" dirty="0">
                <a:latin typeface="Consolas" panose="020B0609020204030204" pitchFamily="49" charset="0"/>
              </a:rPr>
              <a:t>, 1:4)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v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[[1]]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1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highlight>
                <a:srgbClr val="99DDF3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[[2]]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4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highlight>
                <a:srgbClr val="99DDF3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[[3]]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9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highlight>
                <a:srgbClr val="99DDF3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[[4]]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16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length(v)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mode(v)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"list"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2DF634-0E94-475B-A490-2419BDCA9BBD}"/>
              </a:ext>
            </a:extLst>
          </p:cNvPr>
          <p:cNvSpPr/>
          <p:nvPr/>
        </p:nvSpPr>
        <p:spPr>
          <a:xfrm>
            <a:off x="634024" y="1124744"/>
            <a:ext cx="16622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operations scalars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BB24225D-14D0-4176-AA3B-CE265FF9C6EB}"/>
              </a:ext>
            </a:extLst>
          </p:cNvPr>
          <p:cNvSpPr txBox="1">
            <a:spLocks/>
          </p:cNvSpPr>
          <p:nvPr/>
        </p:nvSpPr>
        <p:spPr bwMode="black">
          <a:xfrm>
            <a:off x="695325" y="1916832"/>
            <a:ext cx="4283138" cy="19391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function </a:t>
            </a:r>
            <a:r>
              <a:rPr lang="en-US" sz="1600" dirty="0" err="1">
                <a:latin typeface="Consolas" panose="020B0609020204030204" pitchFamily="49" charset="0"/>
              </a:rPr>
              <a:t>MySquare</a:t>
            </a:r>
            <a:r>
              <a:rPr lang="en-US" sz="1600" dirty="0">
                <a:latin typeface="Consolas" panose="020B0609020204030204" pitchFamily="49" charset="0"/>
              </a:rPr>
              <a:t>(x)  {return x*x}</a:t>
            </a:r>
          </a:p>
          <a:p>
            <a:pPr marL="0" indent="0">
              <a:spcBef>
                <a:spcPts val="0"/>
              </a:spcBef>
              <a:buNone/>
            </a:pPr>
            <a:endParaRPr lang="en-US" sz="16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for (int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1,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++,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 5)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 v[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] = </a:t>
            </a:r>
            <a:r>
              <a:rPr lang="en-US" sz="1600" dirty="0" err="1">
                <a:latin typeface="Consolas" panose="020B0609020204030204" pitchFamily="49" charset="0"/>
              </a:rPr>
              <a:t>MySquare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288B36-CC3C-4113-A05E-59106484E30D}"/>
              </a:ext>
            </a:extLst>
          </p:cNvPr>
          <p:cNvSpPr/>
          <p:nvPr/>
        </p:nvSpPr>
        <p:spPr>
          <a:xfrm>
            <a:off x="7152108" y="1124744"/>
            <a:ext cx="16699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operations on lists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D0D326-2254-45D7-8713-0688BC3C6B02}"/>
                  </a:ext>
                </a:extLst>
              </p14:cNvPr>
              <p14:cNvContentPartPr/>
              <p14:nvPr/>
            </p14:nvContentPartPr>
            <p14:xfrm>
              <a:off x="8040216" y="2132856"/>
              <a:ext cx="1899000" cy="24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D0D326-2254-45D7-8713-0688BC3C6B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6216" y="2023244"/>
                <a:ext cx="2006640" cy="2433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50EAD1-D3DF-4747-8885-748BB2A6BCD9}"/>
                  </a:ext>
                </a:extLst>
              </p14:cNvPr>
              <p14:cNvContentPartPr/>
              <p14:nvPr/>
            </p14:nvContentPartPr>
            <p14:xfrm>
              <a:off x="703385" y="2691141"/>
              <a:ext cx="2851920" cy="734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50EAD1-D3DF-4747-8885-748BB2A6BC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9385" y="2583501"/>
                <a:ext cx="2959560" cy="289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3CE5D009-5A6D-4FA9-97BB-6C04BA10D014}"/>
              </a:ext>
            </a:extLst>
          </p:cNvPr>
          <p:cNvSpPr txBox="1">
            <a:spLocks/>
          </p:cNvSpPr>
          <p:nvPr/>
        </p:nvSpPr>
        <p:spPr bwMode="black">
          <a:xfrm>
            <a:off x="6744072" y="6339497"/>
            <a:ext cx="1800200" cy="266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000" dirty="0" err="1">
                <a:highlight>
                  <a:srgbClr val="99DDF3"/>
                </a:highlight>
              </a:rPr>
              <a:t>answers</a:t>
            </a:r>
            <a:r>
              <a:rPr lang="de-CH" sz="1000" dirty="0">
                <a:highlight>
                  <a:srgbClr val="99DDF3"/>
                </a:highlight>
              </a:rPr>
              <a:t> </a:t>
            </a:r>
            <a:r>
              <a:rPr lang="de-CH" sz="1000" dirty="0" err="1">
                <a:highlight>
                  <a:srgbClr val="99DDF3"/>
                </a:highlight>
              </a:rPr>
              <a:t>from</a:t>
            </a:r>
            <a:r>
              <a:rPr lang="de-CH" sz="1000" dirty="0">
                <a:highlight>
                  <a:srgbClr val="99DDF3"/>
                </a:highlight>
              </a:rPr>
              <a:t> R Interpreter</a:t>
            </a:r>
            <a:endParaRPr lang="en-GB" sz="1000" dirty="0">
              <a:highlight>
                <a:srgbClr val="99DDF3"/>
              </a:highlight>
            </a:endParaRPr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556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685562" y="1615389"/>
            <a:ext cx="10225012" cy="51663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observed values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y &lt;- c(0, 4, 4, 10, 20, 40, 140, 278, 326, 547,  639,  916,  2000,  2700, 4400, 5970, 7711, 9692, 12037, 14400, 17222, 20438, 24324)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list of days for observation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time &lt;- 0:(length(y)-1)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construct table (data frame) for model calculation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df &lt;- </a:t>
            </a:r>
            <a:r>
              <a:rPr lang="en-US" sz="1200" b="1" dirty="0" err="1">
                <a:latin typeface="Consolas" panose="020B0609020204030204" pitchFamily="49" charset="0"/>
              </a:rPr>
              <a:t>data.frame</a:t>
            </a:r>
            <a:r>
              <a:rPr lang="en-US" sz="1200" b="1" dirty="0">
                <a:latin typeface="Consolas" panose="020B0609020204030204" pitchFamily="49" charset="0"/>
              </a:rPr>
              <a:t>(time, y)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compute exponential fit 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fit &lt;- </a:t>
            </a:r>
            <a:r>
              <a:rPr lang="en-US" sz="1200" b="1" dirty="0" err="1">
                <a:latin typeface="Consolas" panose="020B0609020204030204" pitchFamily="49" charset="0"/>
              </a:rPr>
              <a:t>nls</a:t>
            </a:r>
            <a:r>
              <a:rPr lang="en-US" sz="1200" b="1" dirty="0">
                <a:latin typeface="Consolas" panose="020B0609020204030204" pitchFamily="49" charset="0"/>
              </a:rPr>
              <a:t>(y ~ a*exp(b*time)+c, data=df, start=list(a=65,b=0.29,c=-285))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coef</a:t>
            </a:r>
            <a:r>
              <a:rPr lang="en-US" sz="1200" b="1" dirty="0">
                <a:latin typeface="Consolas" panose="020B0609020204030204" pitchFamily="49" charset="0"/>
              </a:rPr>
              <a:t>(fit)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list of days for prediction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predictTime</a:t>
            </a:r>
            <a:r>
              <a:rPr lang="en-US" sz="1200" b="1" dirty="0">
                <a:latin typeface="Consolas" panose="020B0609020204030204" pitchFamily="49" charset="0"/>
              </a:rPr>
              <a:t> &lt;- 0:(length(y) + 10)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compute prediction with the help of the 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predictY</a:t>
            </a:r>
            <a:r>
              <a:rPr lang="en-US" sz="1200" b="1" dirty="0">
                <a:latin typeface="Consolas" panose="020B0609020204030204" pitchFamily="49" charset="0"/>
              </a:rPr>
              <a:t> &lt;- predict(</a:t>
            </a:r>
            <a:r>
              <a:rPr lang="en-US" sz="1200" b="1" dirty="0" err="1">
                <a:latin typeface="Consolas" panose="020B0609020204030204" pitchFamily="49" charset="0"/>
              </a:rPr>
              <a:t>fit,list</a:t>
            </a:r>
            <a:r>
              <a:rPr lang="en-US" sz="1200" b="1" dirty="0">
                <a:latin typeface="Consolas" panose="020B0609020204030204" pitchFamily="49" charset="0"/>
              </a:rPr>
              <a:t>(time=</a:t>
            </a:r>
            <a:r>
              <a:rPr lang="en-US" sz="1200" b="1" dirty="0" err="1">
                <a:latin typeface="Consolas" panose="020B0609020204030204" pitchFamily="49" charset="0"/>
              </a:rPr>
              <a:t>predictTime</a:t>
            </a:r>
            <a:r>
              <a:rPr lang="en-US" sz="1200" b="1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plot observed data points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plot(</a:t>
            </a:r>
            <a:r>
              <a:rPr lang="en-US" sz="1200" b="1" dirty="0" err="1">
                <a:latin typeface="Consolas" panose="020B0609020204030204" pitchFamily="49" charset="0"/>
              </a:rPr>
              <a:t>predictTime,predictY,xlab</a:t>
            </a:r>
            <a:r>
              <a:rPr lang="en-US" sz="1200" b="1" dirty="0">
                <a:latin typeface="Consolas" panose="020B0609020204030204" pitchFamily="49" charset="0"/>
              </a:rPr>
              <a:t> = "Days since outbreak", </a:t>
            </a:r>
            <a:r>
              <a:rPr lang="en-US" sz="1200" b="1" dirty="0" err="1">
                <a:latin typeface="Consolas" panose="020B0609020204030204" pitchFamily="49" charset="0"/>
              </a:rPr>
              <a:t>ylab</a:t>
            </a:r>
            <a:r>
              <a:rPr lang="en-US" sz="1200" b="1" dirty="0">
                <a:latin typeface="Consolas" panose="020B0609020204030204" pitchFamily="49" charset="0"/>
              </a:rPr>
              <a:t> = "Infected Cases")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plot prediction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lines(time, y, col = "red") </a:t>
            </a:r>
            <a:endParaRPr lang="de-CH" sz="1200" b="1" dirty="0">
              <a:latin typeface="Consolas" panose="020B0609020204030204" pitchFamily="49" charset="0"/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6261BB12-FBAB-45FF-9E17-FA13001E4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85" y="1052737"/>
            <a:ext cx="11017250" cy="33206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Find a fit of an exponential function to a set of observed values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754286-3CF2-4337-B3AA-AA030D69762C}"/>
                  </a:ext>
                </a:extLst>
              </p14:cNvPr>
              <p14:cNvContentPartPr/>
              <p14:nvPr/>
            </p14:nvContentPartPr>
            <p14:xfrm>
              <a:off x="1281426" y="3487511"/>
              <a:ext cx="5392440" cy="119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754286-3CF2-4337-B3AA-AA030D6976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7422" y="3379511"/>
                <a:ext cx="5500087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75395B7-CACC-49AF-875D-F5134844C980}"/>
                  </a:ext>
                </a:extLst>
              </p14:cNvPr>
              <p14:cNvContentPartPr/>
              <p14:nvPr/>
            </p14:nvContentPartPr>
            <p14:xfrm>
              <a:off x="789236" y="5517232"/>
              <a:ext cx="2238480" cy="26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75395B7-CACC-49AF-875D-F5134844C9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5236" y="5409232"/>
                <a:ext cx="2346120" cy="2419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1533DF3-2BC2-4B11-B24E-8AB19B1CF8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77447" y="1283328"/>
            <a:ext cx="3996270" cy="41240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D26DA6-57A6-421D-A60D-30A3524F512C}"/>
                  </a:ext>
                </a:extLst>
              </p14:cNvPr>
              <p14:cNvContentPartPr/>
              <p14:nvPr/>
            </p14:nvContentPartPr>
            <p14:xfrm>
              <a:off x="1703512" y="4653136"/>
              <a:ext cx="2918520" cy="35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D26DA6-57A6-421D-A60D-30A3524F51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9512" y="4545136"/>
                <a:ext cx="3026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CEFDEB-4C8D-4DC2-BEA0-09BBA4E86B76}"/>
                  </a:ext>
                </a:extLst>
              </p14:cNvPr>
              <p14:cNvContentPartPr/>
              <p14:nvPr/>
            </p14:nvContentPartPr>
            <p14:xfrm>
              <a:off x="1248164" y="2979559"/>
              <a:ext cx="1566000" cy="30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CEFDEB-4C8D-4DC2-BEA0-09BBA4E86B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4524" y="2871919"/>
                <a:ext cx="1673640" cy="2462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86DFE1F-A1AB-4904-BAFB-714D35A9F901}"/>
              </a:ext>
            </a:extLst>
          </p:cNvPr>
          <p:cNvSpPr/>
          <p:nvPr/>
        </p:nvSpPr>
        <p:spPr>
          <a:xfrm>
            <a:off x="623392" y="1052736"/>
            <a:ext cx="11233248" cy="5040559"/>
          </a:xfrm>
          <a:prstGeom prst="rect">
            <a:avLst/>
          </a:prstGeom>
          <a:solidFill>
            <a:schemeClr val="bg1">
              <a:alpha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14" name="Titel 2">
            <a:extLst>
              <a:ext uri="{FF2B5EF4-FFF2-40B4-BE49-F238E27FC236}">
                <a16:creationId xmlns:a16="http://schemas.microsoft.com/office/drawing/2014/main" id="{47BD4D11-7BA7-4461-8D4D-878F1946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92151"/>
            <a:ext cx="11017250" cy="692647"/>
          </a:xfrm>
        </p:spPr>
        <p:txBody>
          <a:bodyPr/>
          <a:lstStyle/>
          <a:p>
            <a:r>
              <a:rPr lang="en-GB" i="1" dirty="0"/>
              <a:t>expanding the simple example to multiple </a:t>
            </a:r>
            <a:r>
              <a:rPr lang="en-GB" i="1" dirty="0" err="1"/>
              <a:t>scena</a:t>
            </a:r>
            <a:r>
              <a:rPr lang="en-GB" b="1" dirty="0" err="1"/>
              <a:t>R</a:t>
            </a:r>
            <a:r>
              <a:rPr lang="en-GB" i="1" dirty="0" err="1"/>
              <a:t>ios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23671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expanding the simple example to multiple </a:t>
            </a:r>
            <a:r>
              <a:rPr lang="en-GB" i="1" dirty="0" err="1"/>
              <a:t>scena</a:t>
            </a:r>
            <a:r>
              <a:rPr lang="en-GB" b="1" dirty="0" err="1"/>
              <a:t>R</a:t>
            </a:r>
            <a:r>
              <a:rPr lang="en-GB" i="1" dirty="0" err="1"/>
              <a:t>ios</a:t>
            </a:r>
            <a:endParaRPr lang="en-GB" i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695400" y="2181477"/>
            <a:ext cx="10225012" cy="40558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list of days for observation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put the fit calculation into a function so that we can work with 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expFit</a:t>
            </a:r>
            <a:r>
              <a:rPr lang="en-US" sz="1200" b="1" dirty="0">
                <a:latin typeface="Consolas" panose="020B0609020204030204" pitchFamily="49" charset="0"/>
              </a:rPr>
              <a:t> &lt;- function(d) {</a:t>
            </a:r>
            <a:r>
              <a:rPr lang="en-US" sz="1200" b="1" dirty="0" err="1">
                <a:latin typeface="Consolas" panose="020B0609020204030204" pitchFamily="49" charset="0"/>
              </a:rPr>
              <a:t>nls</a:t>
            </a:r>
            <a:r>
              <a:rPr lang="en-US" sz="1200" b="1" dirty="0">
                <a:latin typeface="Consolas" panose="020B0609020204030204" pitchFamily="49" charset="0"/>
              </a:rPr>
              <a:t>(y ~ a*exp(b*time)+c, data=d, start=list(a=100,b=0.20,c=-150))}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create a list of subsections of the full table of observations. Basically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a list of tables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dfList</a:t>
            </a:r>
            <a:r>
              <a:rPr lang="en-US" sz="1200" b="1" dirty="0">
                <a:latin typeface="Consolas" panose="020B0609020204030204" pitchFamily="49" charset="0"/>
              </a:rPr>
              <a:t> &lt;- list(df[1:5,1:2], df[1:10,1:2], df[1:15,1:2],df[1:20,1:2], df[1:25,1:2])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now apply the fit function of all sub tables which results in a list of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fit parameters. E.g. a list of models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fitList</a:t>
            </a:r>
            <a:r>
              <a:rPr lang="en-US" sz="1200" b="1" dirty="0">
                <a:latin typeface="Consolas" panose="020B0609020204030204" pitchFamily="49" charset="0"/>
              </a:rPr>
              <a:t> &lt;- Map(</a:t>
            </a:r>
            <a:r>
              <a:rPr lang="en-US" sz="1200" b="1" dirty="0" err="1">
                <a:latin typeface="Consolas" panose="020B0609020204030204" pitchFamily="49" charset="0"/>
              </a:rPr>
              <a:t>expFit</a:t>
            </a:r>
            <a:r>
              <a:rPr lang="en-US" sz="1200" b="1" dirty="0">
                <a:latin typeface="Consolas" panose="020B0609020204030204" pitchFamily="49" charset="0"/>
              </a:rPr>
              <a:t>, </a:t>
            </a:r>
            <a:r>
              <a:rPr lang="en-US" sz="1200" b="1" dirty="0" err="1">
                <a:latin typeface="Consolas" panose="020B0609020204030204" pitchFamily="49" charset="0"/>
              </a:rPr>
              <a:t>dfList</a:t>
            </a:r>
            <a:r>
              <a:rPr lang="en-US" sz="12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put the line drawing piece also in a function so that we can use it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easily multiple times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linesFun</a:t>
            </a:r>
            <a:r>
              <a:rPr lang="en-US" sz="1200" b="1" dirty="0">
                <a:latin typeface="Consolas" panose="020B0609020204030204" pitchFamily="49" charset="0"/>
              </a:rPr>
              <a:t> &lt;- function(model) { lines(</a:t>
            </a:r>
            <a:r>
              <a:rPr lang="en-US" sz="1200" b="1" dirty="0" err="1">
                <a:latin typeface="Consolas" panose="020B0609020204030204" pitchFamily="49" charset="0"/>
              </a:rPr>
              <a:t>predictTime</a:t>
            </a:r>
            <a:r>
              <a:rPr lang="en-US" sz="1200" b="1" dirty="0">
                <a:latin typeface="Consolas" panose="020B0609020204030204" pitchFamily="49" charset="0"/>
              </a:rPr>
              <a:t>, predict(</a:t>
            </a:r>
            <a:r>
              <a:rPr lang="en-US" sz="1200" b="1" dirty="0" err="1">
                <a:latin typeface="Consolas" panose="020B0609020204030204" pitchFamily="49" charset="0"/>
              </a:rPr>
              <a:t>model,list</a:t>
            </a:r>
            <a:r>
              <a:rPr lang="en-US" sz="1200" b="1" dirty="0">
                <a:latin typeface="Consolas" panose="020B0609020204030204" pitchFamily="49" charset="0"/>
              </a:rPr>
              <a:t>(time=</a:t>
            </a:r>
            <a:r>
              <a:rPr lang="en-US" sz="1200" b="1" dirty="0" err="1">
                <a:latin typeface="Consolas" panose="020B0609020204030204" pitchFamily="49" charset="0"/>
              </a:rPr>
              <a:t>predictTime</a:t>
            </a:r>
            <a:r>
              <a:rPr lang="en-US" sz="1200" b="1" dirty="0">
                <a:latin typeface="Consolas" panose="020B0609020204030204" pitchFamily="49" charset="0"/>
              </a:rPr>
              <a:t>)),col = "red")}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#plot the observed values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plot(</a:t>
            </a:r>
            <a:r>
              <a:rPr lang="en-US" sz="1200" b="1" dirty="0" err="1">
                <a:latin typeface="Consolas" panose="020B0609020204030204" pitchFamily="49" charset="0"/>
              </a:rPr>
              <a:t>time,y,xlab</a:t>
            </a:r>
            <a:r>
              <a:rPr lang="en-US" sz="1200" b="1" dirty="0">
                <a:latin typeface="Consolas" panose="020B0609020204030204" pitchFamily="49" charset="0"/>
              </a:rPr>
              <a:t> = "Days since outbreak", </a:t>
            </a:r>
            <a:r>
              <a:rPr lang="en-US" sz="1200" b="1" dirty="0" err="1">
                <a:latin typeface="Consolas" panose="020B0609020204030204" pitchFamily="49" charset="0"/>
              </a:rPr>
              <a:t>ylab</a:t>
            </a:r>
            <a:r>
              <a:rPr lang="en-US" sz="1200" b="1" dirty="0">
                <a:latin typeface="Consolas" panose="020B0609020204030204" pitchFamily="49" charset="0"/>
              </a:rPr>
              <a:t> = "Infected Cases")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now apply the line drawing function to plot all scenarios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Map(</a:t>
            </a:r>
            <a:r>
              <a:rPr lang="en-US" sz="1200" b="1" dirty="0" err="1">
                <a:latin typeface="Consolas" panose="020B0609020204030204" pitchFamily="49" charset="0"/>
              </a:rPr>
              <a:t>linesFun,fitList</a:t>
            </a:r>
            <a:r>
              <a:rPr lang="en-US" sz="12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15DD3294-7CBA-4F06-B39C-B256430E0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256" y="1052737"/>
            <a:ext cx="10880352" cy="1019542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instead of one  list of observed values (y in function of time) use a list of lists</a:t>
            </a:r>
          </a:p>
          <a:p>
            <a:pPr marL="0" indent="0">
              <a:buNone/>
            </a:pPr>
            <a:r>
              <a:rPr lang="en-GB" sz="1400" dirty="0"/>
              <a:t>instead of one set of exponential fit parameters (fit) use a list of fits for the various scenarios</a:t>
            </a:r>
          </a:p>
          <a:p>
            <a:pPr marL="0" indent="0">
              <a:buNone/>
            </a:pPr>
            <a:r>
              <a:rPr lang="en-GB" sz="1400" dirty="0"/>
              <a:t>instead of one graph generate a graph for each scenario</a:t>
            </a:r>
          </a:p>
          <a:p>
            <a:pPr marL="261937" lvl="1" indent="0">
              <a:buNone/>
            </a:pPr>
            <a:endParaRPr lang="en-GB" sz="1200" dirty="0"/>
          </a:p>
          <a:p>
            <a:pPr marL="261937" lvl="1" indent="0">
              <a:buNone/>
            </a:pPr>
            <a:endParaRPr lang="en-GB" sz="1200" dirty="0"/>
          </a:p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192CEF9-E658-45B7-B075-ABE0AC76F907}"/>
                  </a:ext>
                </a:extLst>
              </p14:cNvPr>
              <p14:cNvContentPartPr/>
              <p14:nvPr/>
            </p14:nvContentPartPr>
            <p14:xfrm>
              <a:off x="2496905" y="2541517"/>
              <a:ext cx="5444640" cy="1087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192CEF9-E658-45B7-B075-ABE0AC76F90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2905" y="2433158"/>
                <a:ext cx="5552280" cy="3250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E7C3617-5D52-4F6F-83E7-21FC7EF294B6}"/>
                  </a:ext>
                </a:extLst>
              </p14:cNvPr>
              <p14:cNvContentPartPr/>
              <p14:nvPr/>
            </p14:nvContentPartPr>
            <p14:xfrm>
              <a:off x="1127448" y="5949280"/>
              <a:ext cx="127764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E7C3617-5D52-4F6F-83E7-21FC7EF294B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3433" y="5841280"/>
                <a:ext cx="138531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4C3EFCB-C1DB-4680-8050-8A2F39143362}"/>
                  </a:ext>
                </a:extLst>
              </p14:cNvPr>
              <p14:cNvContentPartPr/>
              <p14:nvPr/>
            </p14:nvContentPartPr>
            <p14:xfrm>
              <a:off x="1627216" y="4125693"/>
              <a:ext cx="29232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4C3EFCB-C1DB-4680-8050-8A2F391433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73216" y="4017693"/>
                <a:ext cx="399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FAF51BD-1293-4E9C-B207-9B7371C6C5DC}"/>
                  </a:ext>
                </a:extLst>
              </p14:cNvPr>
              <p14:cNvContentPartPr/>
              <p14:nvPr/>
            </p14:nvContentPartPr>
            <p14:xfrm>
              <a:off x="723872" y="5949280"/>
              <a:ext cx="259560" cy="5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FAF51BD-1293-4E9C-B207-9B7371C6C5D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872" y="5848480"/>
                <a:ext cx="367200" cy="206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C764DC-6657-49E4-BF80-FCD6BE9B3076}"/>
                  </a:ext>
                </a:extLst>
              </p14:cNvPr>
              <p14:cNvContentPartPr/>
              <p14:nvPr/>
            </p14:nvContentPartPr>
            <p14:xfrm>
              <a:off x="4864985" y="4792883"/>
              <a:ext cx="3027960" cy="74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C764DC-6657-49E4-BF80-FCD6BE9B30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11345" y="4684883"/>
                <a:ext cx="31356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E0A1623-998E-403E-8EAE-62357801EFB8}"/>
                  </a:ext>
                </a:extLst>
              </p14:cNvPr>
              <p14:cNvContentPartPr/>
              <p14:nvPr/>
            </p14:nvContentPartPr>
            <p14:xfrm>
              <a:off x="1947694" y="3388117"/>
              <a:ext cx="883440" cy="3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E0A1623-998E-403E-8EAE-62357801EFB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93694" y="3280117"/>
                <a:ext cx="99108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A32892C-3AEA-43CA-91C6-8FABDF531BA1}"/>
                  </a:ext>
                </a:extLst>
              </p14:cNvPr>
              <p14:cNvContentPartPr/>
              <p14:nvPr/>
            </p14:nvContentPartPr>
            <p14:xfrm>
              <a:off x="3061174" y="3337717"/>
              <a:ext cx="887400" cy="41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A32892C-3AEA-43CA-91C6-8FABDF531BA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07174" y="3230077"/>
                <a:ext cx="9950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3DD4688-CFA9-4DC1-BBC0-708B0D90878A}"/>
                  </a:ext>
                </a:extLst>
              </p14:cNvPr>
              <p14:cNvContentPartPr/>
              <p14:nvPr/>
            </p14:nvContentPartPr>
            <p14:xfrm>
              <a:off x="4273654" y="3366517"/>
              <a:ext cx="933480" cy="32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3DD4688-CFA9-4DC1-BBC0-708B0D90878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220014" y="3258877"/>
                <a:ext cx="10411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6217C3E-29E7-49B0-93C1-45AEB64EAE6E}"/>
                  </a:ext>
                </a:extLst>
              </p14:cNvPr>
              <p14:cNvContentPartPr/>
              <p14:nvPr/>
            </p14:nvContentPartPr>
            <p14:xfrm>
              <a:off x="5377054" y="3358597"/>
              <a:ext cx="943200" cy="40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6217C3E-29E7-49B0-93C1-45AEB64EAE6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23054" y="3250597"/>
                <a:ext cx="10508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37DF101-0D57-4958-A724-D01BC3792B94}"/>
                  </a:ext>
                </a:extLst>
              </p14:cNvPr>
              <p14:cNvContentPartPr/>
              <p14:nvPr/>
            </p14:nvContentPartPr>
            <p14:xfrm>
              <a:off x="6549934" y="3368677"/>
              <a:ext cx="918360" cy="20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37DF101-0D57-4958-A724-D01BC3792B9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95934" y="3261037"/>
                <a:ext cx="1026000" cy="23652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37976EEF-F8A6-483C-A1CA-16E92A7CBE9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772876" y="2198124"/>
            <a:ext cx="3785390" cy="39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10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1C955037-C2CC-428D-A134-74A518311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20" y="1072386"/>
            <a:ext cx="11017250" cy="34039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Transform a input spreadsheet to an output spreadsheet according fix instructions</a:t>
            </a: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BE0EAA84-4BC8-4D28-B07F-F8D62CD73CFF}"/>
              </a:ext>
            </a:extLst>
          </p:cNvPr>
          <p:cNvSpPr txBox="1">
            <a:spLocks/>
          </p:cNvSpPr>
          <p:nvPr/>
        </p:nvSpPr>
        <p:spPr bwMode="black">
          <a:xfrm>
            <a:off x="5688813" y="1700808"/>
            <a:ext cx="5874826" cy="40848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library(</a:t>
            </a:r>
            <a:r>
              <a:rPr lang="en-US" sz="1200" dirty="0" err="1">
                <a:latin typeface="Consolas" panose="020B0609020204030204" pitchFamily="49" charset="0"/>
              </a:rPr>
              <a:t>tidyverse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library(</a:t>
            </a:r>
            <a:r>
              <a:rPr lang="en-US" sz="1200" dirty="0" err="1">
                <a:latin typeface="Consolas" panose="020B0609020204030204" pitchFamily="49" charset="0"/>
              </a:rPr>
              <a:t>openxlsx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Consolas" panose="020B0609020204030204" pitchFamily="49" charset="0"/>
              </a:rPr>
              <a:t>InputFile</a:t>
            </a:r>
            <a:r>
              <a:rPr lang="en-US" sz="1200" dirty="0">
                <a:latin typeface="Consolas" panose="020B0609020204030204" pitchFamily="49" charset="0"/>
              </a:rPr>
              <a:t>    &lt;- "C:\\Users\\srzpem\\Desktop\\my-input.xlsx"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Consolas" panose="020B0609020204030204" pitchFamily="49" charset="0"/>
              </a:rPr>
              <a:t>OutputFile</a:t>
            </a:r>
            <a:r>
              <a:rPr lang="en-US" sz="1200" dirty="0">
                <a:latin typeface="Consolas" panose="020B0609020204030204" pitchFamily="49" charset="0"/>
              </a:rPr>
              <a:t>   &lt;- "C:\\Users\\srzpem\\Desktop\\my-output.xlsx"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# define my own function to be used as a filter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Consolas" panose="020B0609020204030204" pitchFamily="49" charset="0"/>
              </a:rPr>
              <a:t>myFilter</a:t>
            </a:r>
            <a:r>
              <a:rPr lang="en-US" sz="1200" dirty="0">
                <a:latin typeface="Consolas" panose="020B0609020204030204" pitchFamily="49" charset="0"/>
              </a:rPr>
              <a:t>   &lt;-  function(x)  </a:t>
            </a:r>
            <a:r>
              <a:rPr lang="en-US" sz="1200" dirty="0" err="1">
                <a:latin typeface="Consolas" panose="020B0609020204030204" pitchFamily="49" charset="0"/>
              </a:rPr>
              <a:t>ifelse</a:t>
            </a:r>
            <a:r>
              <a:rPr lang="en-US" sz="1200" dirty="0">
                <a:latin typeface="Consolas" panose="020B0609020204030204" pitchFamily="49" charset="0"/>
              </a:rPr>
              <a:t>( x &gt; 10000, x, "Small")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# read the input spreadsheet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ss &lt;- read.xlsx(</a:t>
            </a:r>
            <a:r>
              <a:rPr lang="en-US" sz="1200" dirty="0" err="1">
                <a:latin typeface="Consolas" panose="020B0609020204030204" pitchFamily="49" charset="0"/>
              </a:rPr>
              <a:t>InputFile</a:t>
            </a:r>
            <a:r>
              <a:rPr lang="en-US" sz="1200" dirty="0">
                <a:latin typeface="Consolas" panose="020B0609020204030204" pitchFamily="49" charset="0"/>
              </a:rPr>
              <a:t>, sheet = "</a:t>
            </a:r>
            <a:r>
              <a:rPr lang="en-US" sz="1200" dirty="0" err="1">
                <a:latin typeface="Consolas" panose="020B0609020204030204" pitchFamily="49" charset="0"/>
              </a:rPr>
              <a:t>Capre</a:t>
            </a:r>
            <a:r>
              <a:rPr lang="en-US" sz="12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ss['Plan’] &lt;- modify(select(ss, 'Plan'), </a:t>
            </a:r>
            <a:r>
              <a:rPr lang="en-US" sz="1200" dirty="0" err="1">
                <a:latin typeface="Consolas" panose="020B0609020204030204" pitchFamily="49" charset="0"/>
              </a:rPr>
              <a:t>myFilter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# create the output file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write.xlsx(ss, </a:t>
            </a:r>
            <a:r>
              <a:rPr lang="en-US" sz="1200" dirty="0" err="1">
                <a:latin typeface="Consolas" panose="020B0609020204030204" pitchFamily="49" charset="0"/>
              </a:rPr>
              <a:t>OutputFile</a:t>
            </a:r>
            <a:r>
              <a:rPr lang="en-US" sz="1200" dirty="0">
                <a:latin typeface="Consolas" panose="020B0609020204030204" pitchFamily="49" charset="0"/>
              </a:rPr>
              <a:t>, sheet = "</a:t>
            </a:r>
            <a:r>
              <a:rPr lang="en-US" sz="1200" dirty="0" err="1">
                <a:latin typeface="Consolas" panose="020B0609020204030204" pitchFamily="49" charset="0"/>
              </a:rPr>
              <a:t>MySheet</a:t>
            </a:r>
            <a:r>
              <a:rPr lang="en-US" sz="1200" dirty="0">
                <a:latin typeface="Consolas" panose="020B0609020204030204" pitchFamily="49" charset="0"/>
              </a:rPr>
              <a:t>")</a:t>
            </a:r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0547702B-792A-4816-BBDC-8C6D9D5F4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92151"/>
            <a:ext cx="11017250" cy="432593"/>
          </a:xfrm>
        </p:spPr>
        <p:txBody>
          <a:bodyPr/>
          <a:lstStyle/>
          <a:p>
            <a:r>
              <a:rPr lang="en-GB" i="1" dirty="0" err="1"/>
              <a:t>wo</a:t>
            </a:r>
            <a:r>
              <a:rPr lang="en-GB" b="1" dirty="0" err="1"/>
              <a:t>R</a:t>
            </a:r>
            <a:r>
              <a:rPr lang="en-GB" i="1" dirty="0" err="1"/>
              <a:t>king</a:t>
            </a:r>
            <a:r>
              <a:rPr lang="en-GB" i="1" dirty="0"/>
              <a:t> with </a:t>
            </a:r>
            <a:r>
              <a:rPr lang="en-GB" i="1" dirty="0" err="1"/>
              <a:t>sp</a:t>
            </a:r>
            <a:r>
              <a:rPr lang="en-GB" b="1" dirty="0" err="1"/>
              <a:t>R</a:t>
            </a:r>
            <a:r>
              <a:rPr lang="en-GB" i="1" dirty="0" err="1"/>
              <a:t>eadsheets</a:t>
            </a:r>
            <a:r>
              <a:rPr lang="en-GB" i="1" dirty="0"/>
              <a:t> (1/2)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6478C1-A05B-4249-BFDF-439C7A35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20" y="4276765"/>
            <a:ext cx="3312368" cy="18890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3A5E1-CDC0-43B7-9F4D-55C373FFE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017" y="1700808"/>
            <a:ext cx="4397871" cy="24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6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wo</a:t>
            </a:r>
            <a:r>
              <a:rPr lang="en-GB" b="1" dirty="0" err="1"/>
              <a:t>R</a:t>
            </a:r>
            <a:r>
              <a:rPr lang="en-GB" i="1" dirty="0" err="1"/>
              <a:t>king</a:t>
            </a:r>
            <a:r>
              <a:rPr lang="en-GB" i="1" dirty="0"/>
              <a:t> with </a:t>
            </a:r>
            <a:r>
              <a:rPr lang="en-GB" i="1" dirty="0" err="1"/>
              <a:t>sp</a:t>
            </a:r>
            <a:r>
              <a:rPr lang="en-GB" b="1" dirty="0" err="1"/>
              <a:t>R</a:t>
            </a:r>
            <a:r>
              <a:rPr lang="en-GB" i="1" dirty="0" err="1"/>
              <a:t>eadsheets</a:t>
            </a:r>
            <a:r>
              <a:rPr lang="en-GB" i="1" dirty="0"/>
              <a:t> (2/2)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1C955037-C2CC-428D-A134-74A518311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54" y="1087748"/>
            <a:ext cx="11017250" cy="307789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Transform a input spreadsheet to an output spreadsheet according fix instructions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A4A61-2CEA-4134-BFE9-285D708D4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541157"/>
            <a:ext cx="4979502" cy="2839872"/>
          </a:xfrm>
          <a:prstGeom prst="rect">
            <a:avLst/>
          </a:prstGeom>
        </p:spPr>
      </p:pic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3863753" y="3329966"/>
            <a:ext cx="6120680" cy="29987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                                 Consumer             Plan     Actuals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1                     Asset Management IT 632825.394272443  403515.646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2                                </a:t>
            </a:r>
            <a:r>
              <a:rPr lang="en-US" sz="1200" dirty="0" err="1">
                <a:highlight>
                  <a:srgbClr val="99DDF3"/>
                </a:highlight>
                <a:latin typeface="Consolas" panose="020B0609020204030204" pitchFamily="49" charset="0"/>
              </a:rPr>
              <a:t>CorSo</a:t>
            </a: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 IT  355636.70422451  478951.199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3  Customer Experience &amp; Digital Delivery 256246.344755875  219804.517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4                              Finance IT 904128.969433716  645159.235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5                   Functional Management            Small   14756.886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6                              Group CISO            Small       0.000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7    Group Digital &amp; Information Services 1814512.09393441 1698243.264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8             Group Technology Management 2419385.34512551 2022204.076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9              IT Enterprise Architecture            Small    2559.879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10                                 L&amp;H IT 1208352.13015908 1576088.007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11                           Life Capital 15379.2258899176   43500.086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12                                 P&amp;C IT 1898374.53083189 2019011.217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13                            ReAssure IT            Small    9055.282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14                     Risk Management IT 130333.964027874  125823.798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EBE5DA-06EC-4BD1-AB97-6175711A9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798" y="1840150"/>
            <a:ext cx="4470606" cy="1654929"/>
          </a:xfrm>
          <a:prstGeom prst="rect">
            <a:avLst/>
          </a:prstGeom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7D9CCA8C-4C73-4DCF-9696-9863A845F77D}"/>
              </a:ext>
            </a:extLst>
          </p:cNvPr>
          <p:cNvSpPr txBox="1">
            <a:spLocks/>
          </p:cNvSpPr>
          <p:nvPr/>
        </p:nvSpPr>
        <p:spPr bwMode="black">
          <a:xfrm>
            <a:off x="6744072" y="6339497"/>
            <a:ext cx="1800200" cy="266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000" dirty="0" err="1">
                <a:highlight>
                  <a:srgbClr val="99DDF3"/>
                </a:highlight>
              </a:rPr>
              <a:t>answers</a:t>
            </a:r>
            <a:r>
              <a:rPr lang="de-CH" sz="1000" dirty="0">
                <a:highlight>
                  <a:srgbClr val="99DDF3"/>
                </a:highlight>
              </a:rPr>
              <a:t> </a:t>
            </a:r>
            <a:r>
              <a:rPr lang="de-CH" sz="1000" dirty="0" err="1">
                <a:highlight>
                  <a:srgbClr val="99DDF3"/>
                </a:highlight>
              </a:rPr>
              <a:t>from</a:t>
            </a:r>
            <a:r>
              <a:rPr lang="de-CH" sz="1000" dirty="0">
                <a:highlight>
                  <a:srgbClr val="99DDF3"/>
                </a:highlight>
              </a:rPr>
              <a:t> R Interpreter</a:t>
            </a:r>
            <a:endParaRPr lang="en-GB" sz="1000" dirty="0">
              <a:highlight>
                <a:srgbClr val="99DDF3"/>
              </a:highlight>
            </a:endParaRPr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DDEAB30-51E8-4F11-B1C0-D517953008BD}"/>
                  </a:ext>
                </a:extLst>
              </p14:cNvPr>
              <p14:cNvContentPartPr/>
              <p14:nvPr/>
            </p14:nvContentPartPr>
            <p14:xfrm>
              <a:off x="8149774" y="4459961"/>
              <a:ext cx="588600" cy="60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DDEAB30-51E8-4F11-B1C0-D517953008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5774" y="4352321"/>
                <a:ext cx="6962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FB01E7-3E5D-4ABE-9B15-781A188F64BE}"/>
                  </a:ext>
                </a:extLst>
              </p14:cNvPr>
              <p14:cNvContentPartPr/>
              <p14:nvPr/>
            </p14:nvContentPartPr>
            <p14:xfrm>
              <a:off x="8149774" y="4673924"/>
              <a:ext cx="535680" cy="32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FB01E7-3E5D-4ABE-9B15-781A188F64B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5774" y="4566284"/>
                <a:ext cx="64332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38176E-B811-4880-AA59-0A0341B5ECA6}"/>
                  </a:ext>
                </a:extLst>
              </p14:cNvPr>
              <p14:cNvContentPartPr/>
              <p14:nvPr/>
            </p14:nvContentPartPr>
            <p14:xfrm>
              <a:off x="8199638" y="5213273"/>
              <a:ext cx="516240" cy="52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38176E-B811-4880-AA59-0A0341B5ECA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38" y="5105633"/>
                <a:ext cx="6238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954D992-C6F5-4E24-9A12-F3AA2714ED10}"/>
                  </a:ext>
                </a:extLst>
              </p14:cNvPr>
              <p14:cNvContentPartPr/>
              <p14:nvPr/>
            </p14:nvContentPartPr>
            <p14:xfrm>
              <a:off x="8230062" y="5944985"/>
              <a:ext cx="560520" cy="26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954D992-C6F5-4E24-9A12-F3AA2714ED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76062" y="5836985"/>
                <a:ext cx="66816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DFB4D2-FC61-4226-ABBA-2D88C5811F3C}"/>
                  </a:ext>
                </a:extLst>
              </p14:cNvPr>
              <p14:cNvContentPartPr/>
              <p14:nvPr/>
            </p14:nvContentPartPr>
            <p14:xfrm>
              <a:off x="9333454" y="3178597"/>
              <a:ext cx="456840" cy="12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DFB4D2-FC61-4226-ABBA-2D88C5811F3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79454" y="3070597"/>
                <a:ext cx="5644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DD68E04-20E8-4FD6-9627-28DAEE0A3995}"/>
                  </a:ext>
                </a:extLst>
              </p14:cNvPr>
              <p14:cNvContentPartPr/>
              <p14:nvPr/>
            </p14:nvContentPartPr>
            <p14:xfrm>
              <a:off x="9324094" y="3319357"/>
              <a:ext cx="486000" cy="20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DD68E04-20E8-4FD6-9627-28DAEE0A39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70094" y="3211717"/>
                <a:ext cx="5936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994C50C-FED7-4D2A-B458-8FDA231A3884}"/>
                  </a:ext>
                </a:extLst>
              </p14:cNvPr>
              <p14:cNvContentPartPr/>
              <p14:nvPr/>
            </p14:nvContentPartPr>
            <p14:xfrm>
              <a:off x="3863752" y="2874157"/>
              <a:ext cx="474120" cy="20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994C50C-FED7-4D2A-B458-8FDA231A388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09752" y="2766157"/>
                <a:ext cx="5817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639615-B682-429A-AC13-65BA1E62DABA}"/>
                  </a:ext>
                </a:extLst>
              </p14:cNvPr>
              <p14:cNvContentPartPr/>
              <p14:nvPr/>
            </p14:nvContentPartPr>
            <p14:xfrm>
              <a:off x="3863752" y="2990876"/>
              <a:ext cx="474120" cy="20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639615-B682-429A-AC13-65BA1E62DAB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09752" y="2882876"/>
                <a:ext cx="581760" cy="2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303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92151"/>
            <a:ext cx="11017250" cy="432593"/>
          </a:xfrm>
        </p:spPr>
        <p:txBody>
          <a:bodyPr/>
          <a:lstStyle/>
          <a:p>
            <a:r>
              <a:rPr lang="en-GB" i="1" dirty="0"/>
              <a:t>social media data example (1/3)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15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F67912-3793-45FD-A226-1E8AEE285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598974"/>
            <a:ext cx="8568952" cy="2896648"/>
          </a:xfrm>
          <a:prstGeom prst="rect">
            <a:avLst/>
          </a:prstGeom>
        </p:spPr>
      </p:pic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263F7FA6-A5CA-480C-8201-37D8D6B112A7}"/>
              </a:ext>
            </a:extLst>
          </p:cNvPr>
          <p:cNvSpPr txBox="1">
            <a:spLocks/>
          </p:cNvSpPr>
          <p:nvPr/>
        </p:nvSpPr>
        <p:spPr bwMode="black">
          <a:xfrm>
            <a:off x="695325" y="4581128"/>
            <a:ext cx="8923084" cy="26822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library("</a:t>
            </a:r>
            <a:r>
              <a:rPr lang="en-US" sz="1200" dirty="0" err="1">
                <a:latin typeface="Consolas" panose="020B0609020204030204" pitchFamily="49" charset="0"/>
              </a:rPr>
              <a:t>twitteR</a:t>
            </a:r>
            <a:r>
              <a:rPr lang="en-US" sz="1200" dirty="0">
                <a:latin typeface="Consolas" panose="020B0609020204030204" pitchFamily="49" charset="0"/>
              </a:rPr>
              <a:t>"); library("tm"); library("</a:t>
            </a:r>
            <a:r>
              <a:rPr lang="en-US" sz="1200" dirty="0" err="1">
                <a:latin typeface="Consolas" panose="020B0609020204030204" pitchFamily="49" charset="0"/>
              </a:rPr>
              <a:t>wordcloud</a:t>
            </a:r>
            <a:r>
              <a:rPr lang="en-US" sz="12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…..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# lets get some tweets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</a:rPr>
              <a:t>      &lt;- </a:t>
            </a:r>
            <a:r>
              <a:rPr lang="en-US" sz="1200" dirty="0" err="1">
                <a:latin typeface="Consolas" panose="020B0609020204030204" pitchFamily="49" charset="0"/>
              </a:rPr>
              <a:t>searchTwitter</a:t>
            </a:r>
            <a:r>
              <a:rPr lang="en-US" sz="1200" dirty="0">
                <a:latin typeface="Consolas" panose="020B0609020204030204" pitchFamily="49" charset="0"/>
              </a:rPr>
              <a:t>("</a:t>
            </a:r>
            <a:r>
              <a:rPr lang="en-US" sz="1200" dirty="0" err="1">
                <a:latin typeface="Consolas" panose="020B0609020204030204" pitchFamily="49" charset="0"/>
              </a:rPr>
              <a:t>swissre</a:t>
            </a:r>
            <a:r>
              <a:rPr lang="en-US" sz="1200" dirty="0">
                <a:latin typeface="Consolas" panose="020B0609020204030204" pitchFamily="49" charset="0"/>
              </a:rPr>
              <a:t>", n=1500, </a:t>
            </a:r>
            <a:r>
              <a:rPr lang="en-US" sz="1200" dirty="0" err="1">
                <a:latin typeface="Consolas" panose="020B0609020204030204" pitchFamily="49" charset="0"/>
              </a:rPr>
              <a:t>lang</a:t>
            </a:r>
            <a:r>
              <a:rPr lang="en-US" sz="1200" dirty="0">
                <a:latin typeface="Consolas" panose="020B0609020204030204" pitchFamily="49" charset="0"/>
              </a:rPr>
              <a:t>="</a:t>
            </a:r>
            <a:r>
              <a:rPr lang="en-US" sz="1200" dirty="0" err="1">
                <a:latin typeface="Consolas" panose="020B0609020204030204" pitchFamily="49" charset="0"/>
              </a:rPr>
              <a:t>en</a:t>
            </a:r>
            <a:r>
              <a:rPr lang="en-US" sz="12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#and extract the text from the tweets in a vector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Consolas" panose="020B0609020204030204" pitchFamily="49" charset="0"/>
              </a:rPr>
              <a:t>tw_text</a:t>
            </a:r>
            <a:r>
              <a:rPr lang="en-US" sz="1200" dirty="0">
                <a:latin typeface="Consolas" panose="020B0609020204030204" pitchFamily="49" charset="0"/>
              </a:rPr>
              <a:t> &lt;- </a:t>
            </a:r>
            <a:r>
              <a:rPr lang="en-US" sz="1200" dirty="0" err="1">
                <a:latin typeface="Consolas" panose="020B0609020204030204" pitchFamily="49" charset="0"/>
              </a:rPr>
              <a:t>sapply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tw</a:t>
            </a:r>
            <a:r>
              <a:rPr lang="en-US" sz="1200" dirty="0">
                <a:latin typeface="Consolas" panose="020B0609020204030204" pitchFamily="49" charset="0"/>
              </a:rPr>
              <a:t>, function(x) </a:t>
            </a:r>
            <a:r>
              <a:rPr lang="en-US" sz="1200" dirty="0" err="1">
                <a:latin typeface="Consolas" panose="020B0609020204030204" pitchFamily="49" charset="0"/>
              </a:rPr>
              <a:t>x$getText</a:t>
            </a:r>
            <a:r>
              <a:rPr lang="en-US" sz="12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….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 err="1">
                <a:latin typeface="Consolas" panose="020B0609020204030204" pitchFamily="49" charset="0"/>
              </a:rPr>
              <a:t>wordcloud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dm$word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dm$freq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random.order</a:t>
            </a:r>
            <a:r>
              <a:rPr lang="en-US" sz="1200" dirty="0">
                <a:latin typeface="Consolas" panose="020B0609020204030204" pitchFamily="49" charset="0"/>
              </a:rPr>
              <a:t>=FALSE, colors=</a:t>
            </a:r>
            <a:r>
              <a:rPr lang="en-US" sz="1200" dirty="0" err="1">
                <a:latin typeface="Consolas" panose="020B0609020204030204" pitchFamily="49" charset="0"/>
              </a:rPr>
              <a:t>brewer.pal</a:t>
            </a:r>
            <a:r>
              <a:rPr lang="en-US" sz="1200" dirty="0">
                <a:latin typeface="Consolas" panose="020B0609020204030204" pitchFamily="49" charset="0"/>
              </a:rPr>
              <a:t>(8, "Dark2"), </a:t>
            </a:r>
            <a:r>
              <a:rPr lang="en-US" sz="1200" dirty="0" err="1">
                <a:latin typeface="Consolas" panose="020B0609020204030204" pitchFamily="49" charset="0"/>
              </a:rPr>
              <a:t>min.freq</a:t>
            </a:r>
            <a:r>
              <a:rPr lang="en-US" sz="1200" dirty="0">
                <a:latin typeface="Consolas" panose="020B0609020204030204" pitchFamily="49" charset="0"/>
              </a:rPr>
              <a:t>=10)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5228D-C29D-42AD-A6CF-3F7819D704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2637963"/>
            <a:ext cx="624509" cy="600868"/>
          </a:xfrm>
          <a:prstGeom prst="rect">
            <a:avLst/>
          </a:prstGeom>
        </p:spPr>
      </p:pic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B696D50D-688F-40A9-B14F-5791B67AA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079584"/>
            <a:ext cx="11017250" cy="325028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Search Twitter and display found words according frequency</a:t>
            </a:r>
          </a:p>
        </p:txBody>
      </p:sp>
    </p:spTree>
    <p:extLst>
      <p:ext uri="{BB962C8B-B14F-4D97-AF65-F5344CB8AC3E}">
        <p14:creationId xmlns:p14="http://schemas.microsoft.com/office/powerpoint/2010/main" val="1536141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4583832" y="1538819"/>
            <a:ext cx="7608168" cy="48425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library("</a:t>
            </a:r>
            <a:r>
              <a:rPr lang="en-US" sz="1000" dirty="0" err="1">
                <a:latin typeface="Consolas" panose="020B0609020204030204" pitchFamily="49" charset="0"/>
              </a:rPr>
              <a:t>twitteR</a:t>
            </a:r>
            <a:r>
              <a:rPr lang="en-US" sz="1000" dirty="0">
                <a:latin typeface="Consolas" panose="020B0609020204030204" pitchFamily="49" charset="0"/>
              </a:rPr>
              <a:t>"); library("tm"); library("</a:t>
            </a:r>
            <a:r>
              <a:rPr lang="en-US" sz="1000" dirty="0" err="1">
                <a:latin typeface="Consolas" panose="020B0609020204030204" pitchFamily="49" charset="0"/>
              </a:rPr>
              <a:t>wordcloud</a:t>
            </a:r>
            <a:r>
              <a:rPr lang="en-US" sz="1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Sys.setenv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http_proxy</a:t>
            </a:r>
            <a:r>
              <a:rPr lang="en-US" sz="1000" dirty="0">
                <a:latin typeface="Consolas" panose="020B0609020204030204" pitchFamily="49" charset="0"/>
              </a:rPr>
              <a:t>="http://gate-zrh.swissre.com:9443")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consumer_key</a:t>
            </a:r>
            <a:r>
              <a:rPr lang="en-US" sz="1000" dirty="0">
                <a:latin typeface="Consolas" panose="020B0609020204030204" pitchFamily="49" charset="0"/>
              </a:rPr>
              <a:t>    &lt;- ‘…'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consumer_secret</a:t>
            </a:r>
            <a:r>
              <a:rPr lang="en-US" sz="1000" dirty="0">
                <a:latin typeface="Consolas" panose="020B0609020204030204" pitchFamily="49" charset="0"/>
              </a:rPr>
              <a:t> &lt;- ‘….'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access_token</a:t>
            </a:r>
            <a:r>
              <a:rPr lang="en-US" sz="1000" dirty="0">
                <a:latin typeface="Consolas" panose="020B0609020204030204" pitchFamily="49" charset="0"/>
              </a:rPr>
              <a:t>    &lt;- ‘….'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access_secret</a:t>
            </a:r>
            <a:r>
              <a:rPr lang="en-US" sz="1000" dirty="0">
                <a:latin typeface="Consolas" panose="020B0609020204030204" pitchFamily="49" charset="0"/>
              </a:rPr>
              <a:t>   &lt;- ‘…'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setup_twitter_oauth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consumer_key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  <a:r>
              <a:rPr lang="en-US" sz="1000" dirty="0" err="1">
                <a:latin typeface="Consolas" panose="020B0609020204030204" pitchFamily="49" charset="0"/>
              </a:rPr>
              <a:t>consumer_secret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  <a:r>
              <a:rPr lang="en-US" sz="1000" dirty="0" err="1">
                <a:latin typeface="Consolas" panose="020B0609020204030204" pitchFamily="49" charset="0"/>
              </a:rPr>
              <a:t>access_token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  <a:r>
              <a:rPr lang="en-US" sz="1000" dirty="0" err="1">
                <a:latin typeface="Consolas" panose="020B0609020204030204" pitchFamily="49" charset="0"/>
              </a:rPr>
              <a:t>access_secret</a:t>
            </a:r>
            <a:r>
              <a:rPr lang="en-US" sz="1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# lets get some tweets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tw</a:t>
            </a:r>
            <a:r>
              <a:rPr lang="en-US" sz="1000" dirty="0">
                <a:latin typeface="Consolas" panose="020B0609020204030204" pitchFamily="49" charset="0"/>
              </a:rPr>
              <a:t> &lt;- </a:t>
            </a:r>
            <a:r>
              <a:rPr lang="en-US" sz="1000" dirty="0" err="1">
                <a:latin typeface="Consolas" panose="020B0609020204030204" pitchFamily="49" charset="0"/>
              </a:rPr>
              <a:t>searchTwitter</a:t>
            </a:r>
            <a:r>
              <a:rPr lang="en-US" sz="1000" dirty="0">
                <a:latin typeface="Consolas" panose="020B0609020204030204" pitchFamily="49" charset="0"/>
              </a:rPr>
              <a:t>("</a:t>
            </a:r>
            <a:r>
              <a:rPr lang="en-US" sz="1000" dirty="0" err="1">
                <a:latin typeface="Consolas" panose="020B0609020204030204" pitchFamily="49" charset="0"/>
              </a:rPr>
              <a:t>swissre</a:t>
            </a:r>
            <a:r>
              <a:rPr lang="en-US" sz="1000" dirty="0">
                <a:latin typeface="Consolas" panose="020B0609020204030204" pitchFamily="49" charset="0"/>
              </a:rPr>
              <a:t>", n=1500, </a:t>
            </a:r>
            <a:r>
              <a:rPr lang="en-US" sz="1000" dirty="0" err="1">
                <a:latin typeface="Consolas" panose="020B0609020204030204" pitchFamily="49" charset="0"/>
              </a:rPr>
              <a:t>lang</a:t>
            </a:r>
            <a:r>
              <a:rPr lang="en-US" sz="1000" dirty="0">
                <a:latin typeface="Consolas" panose="020B0609020204030204" pitchFamily="49" charset="0"/>
              </a:rPr>
              <a:t>="</a:t>
            </a:r>
            <a:r>
              <a:rPr lang="en-US" sz="1000" dirty="0" err="1">
                <a:latin typeface="Consolas" panose="020B0609020204030204" pitchFamily="49" charset="0"/>
              </a:rPr>
              <a:t>en</a:t>
            </a:r>
            <a:r>
              <a:rPr lang="en-US" sz="1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#and extract the text from the tweets in a vector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tw_text</a:t>
            </a:r>
            <a:r>
              <a:rPr lang="en-US" sz="1000" dirty="0">
                <a:latin typeface="Consolas" panose="020B0609020204030204" pitchFamily="49" charset="0"/>
              </a:rPr>
              <a:t> &lt;- </a:t>
            </a:r>
            <a:r>
              <a:rPr lang="en-US" sz="1000" dirty="0" err="1">
                <a:latin typeface="Consolas" panose="020B0609020204030204" pitchFamily="49" charset="0"/>
              </a:rPr>
              <a:t>sapply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tw</a:t>
            </a:r>
            <a:r>
              <a:rPr lang="en-US" sz="1000" dirty="0">
                <a:latin typeface="Consolas" panose="020B0609020204030204" pitchFamily="49" charset="0"/>
              </a:rPr>
              <a:t>, function(x) </a:t>
            </a:r>
            <a:r>
              <a:rPr lang="en-US" sz="1000" dirty="0" err="1">
                <a:latin typeface="Consolas" panose="020B0609020204030204" pitchFamily="49" charset="0"/>
              </a:rPr>
              <a:t>x$getText</a:t>
            </a:r>
            <a:r>
              <a:rPr lang="en-US" sz="1000" dirty="0">
                <a:latin typeface="Consolas" panose="020B0609020204030204" pitchFamily="49" charset="0"/>
              </a:rPr>
              <a:t>())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# create a corpus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tw_text_corpus</a:t>
            </a:r>
            <a:r>
              <a:rPr lang="en-US" sz="1000" dirty="0">
                <a:latin typeface="Consolas" panose="020B0609020204030204" pitchFamily="49" charset="0"/>
              </a:rPr>
              <a:t> &lt;- Corpus(</a:t>
            </a:r>
            <a:r>
              <a:rPr lang="en-US" sz="1000" dirty="0" err="1">
                <a:latin typeface="Consolas" panose="020B0609020204030204" pitchFamily="49" charset="0"/>
              </a:rPr>
              <a:t>VectorSource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tw_text</a:t>
            </a:r>
            <a:r>
              <a:rPr lang="en-US" sz="10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tw_text_corpus</a:t>
            </a:r>
            <a:r>
              <a:rPr lang="en-US" sz="1000" dirty="0">
                <a:latin typeface="Consolas" panose="020B0609020204030204" pitchFamily="49" charset="0"/>
              </a:rPr>
              <a:t> &lt;- </a:t>
            </a:r>
            <a:r>
              <a:rPr lang="en-US" sz="1000" dirty="0" err="1">
                <a:latin typeface="Consolas" panose="020B0609020204030204" pitchFamily="49" charset="0"/>
              </a:rPr>
              <a:t>tm_map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tw_text_corpus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  <a:r>
              <a:rPr lang="en-US" sz="1000" dirty="0" err="1">
                <a:latin typeface="Consolas" panose="020B0609020204030204" pitchFamily="49" charset="0"/>
              </a:rPr>
              <a:t>content_transformer</a:t>
            </a:r>
            <a:r>
              <a:rPr lang="en-US" sz="1000" dirty="0">
                <a:latin typeface="Consolas" panose="020B0609020204030204" pitchFamily="49" charset="0"/>
              </a:rPr>
              <a:t>(function(x) </a:t>
            </a:r>
            <a:r>
              <a:rPr lang="en-US" sz="1000" dirty="0" err="1">
                <a:latin typeface="Consolas" panose="020B0609020204030204" pitchFamily="49" charset="0"/>
              </a:rPr>
              <a:t>iconv</a:t>
            </a:r>
            <a:r>
              <a:rPr lang="en-US" sz="1000" dirty="0">
                <a:latin typeface="Consolas" panose="020B0609020204030204" pitchFamily="49" charset="0"/>
              </a:rPr>
              <a:t>(x, to='UTF-8', sub='byte')))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# create document term matrix applying some transformations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tdm</a:t>
            </a:r>
            <a:r>
              <a:rPr lang="en-US" sz="1000" dirty="0">
                <a:latin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</a:rPr>
              <a:t>TermDocumentMatrix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tw_text_corpus</a:t>
            </a:r>
            <a:r>
              <a:rPr lang="en-US" sz="1000" dirty="0">
                <a:latin typeface="Consolas" panose="020B0609020204030204" pitchFamily="49" charset="0"/>
              </a:rPr>
              <a:t>, control = list(</a:t>
            </a:r>
            <a:r>
              <a:rPr lang="en-US" sz="1000" dirty="0" err="1">
                <a:latin typeface="Consolas" panose="020B0609020204030204" pitchFamily="49" charset="0"/>
              </a:rPr>
              <a:t>removePunctuation</a:t>
            </a:r>
            <a:r>
              <a:rPr lang="en-US" sz="1000" dirty="0">
                <a:latin typeface="Consolas" panose="020B0609020204030204" pitchFamily="49" charset="0"/>
              </a:rPr>
              <a:t> = TRUE,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                      </a:t>
            </a:r>
            <a:r>
              <a:rPr lang="en-US" sz="1000" dirty="0" err="1">
                <a:latin typeface="Consolas" panose="020B0609020204030204" pitchFamily="49" charset="0"/>
              </a:rPr>
              <a:t>removeNumbers</a:t>
            </a:r>
            <a:r>
              <a:rPr lang="en-US" sz="1000" dirty="0">
                <a:latin typeface="Consolas" panose="020B0609020204030204" pitchFamily="49" charset="0"/>
              </a:rPr>
              <a:t> = TRUE, </a:t>
            </a:r>
            <a:r>
              <a:rPr lang="en-US" sz="1000" dirty="0" err="1">
                <a:latin typeface="Consolas" panose="020B0609020204030204" pitchFamily="49" charset="0"/>
              </a:rPr>
              <a:t>tolower</a:t>
            </a:r>
            <a:r>
              <a:rPr lang="en-US" sz="1000" dirty="0">
                <a:latin typeface="Consolas" panose="020B0609020204030204" pitchFamily="49" charset="0"/>
              </a:rPr>
              <a:t> = TRUE))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# define </a:t>
            </a:r>
            <a:r>
              <a:rPr lang="en-US" sz="800" dirty="0" err="1">
                <a:latin typeface="Consolas" panose="020B0609020204030204" pitchFamily="49" charset="0"/>
              </a:rPr>
              <a:t>tdm</a:t>
            </a:r>
            <a:r>
              <a:rPr lang="en-US" sz="800" dirty="0">
                <a:latin typeface="Consolas" panose="020B0609020204030204" pitchFamily="49" charset="0"/>
              </a:rPr>
              <a:t> as matrix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m = </a:t>
            </a:r>
            <a:r>
              <a:rPr lang="en-US" sz="1000" dirty="0" err="1">
                <a:latin typeface="Consolas" panose="020B0609020204030204" pitchFamily="49" charset="0"/>
              </a:rPr>
              <a:t>as.matrix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tdm</a:t>
            </a:r>
            <a:r>
              <a:rPr lang="en-US" sz="1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# get word counts in decreasing order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word_freqs</a:t>
            </a:r>
            <a:r>
              <a:rPr lang="en-US" sz="1000" dirty="0">
                <a:latin typeface="Consolas" panose="020B0609020204030204" pitchFamily="49" charset="0"/>
              </a:rPr>
              <a:t> = sort(</a:t>
            </a:r>
            <a:r>
              <a:rPr lang="en-US" sz="1000" dirty="0" err="1">
                <a:latin typeface="Consolas" panose="020B0609020204030204" pitchFamily="49" charset="0"/>
              </a:rPr>
              <a:t>rowSums</a:t>
            </a:r>
            <a:r>
              <a:rPr lang="en-US" sz="1000" dirty="0">
                <a:latin typeface="Consolas" panose="020B0609020204030204" pitchFamily="49" charset="0"/>
              </a:rPr>
              <a:t>(m), decreasing=TRUE) 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# </a:t>
            </a:r>
            <a:r>
              <a:rPr lang="en-US" sz="800" dirty="0">
                <a:latin typeface="Consolas" panose="020B0609020204030204" pitchFamily="49" charset="0"/>
              </a:rPr>
              <a:t>create</a:t>
            </a:r>
            <a:r>
              <a:rPr lang="en-US" sz="1000" dirty="0">
                <a:latin typeface="Consolas" panose="020B0609020204030204" pitchFamily="49" charset="0"/>
              </a:rPr>
              <a:t> a data frame with words and their frequencies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dm = </a:t>
            </a:r>
            <a:r>
              <a:rPr lang="en-US" sz="1000" dirty="0" err="1">
                <a:latin typeface="Consolas" panose="020B0609020204030204" pitchFamily="49" charset="0"/>
              </a:rPr>
              <a:t>data.frame</a:t>
            </a:r>
            <a:r>
              <a:rPr lang="en-US" sz="1000" dirty="0">
                <a:latin typeface="Consolas" panose="020B0609020204030204" pitchFamily="49" charset="0"/>
              </a:rPr>
              <a:t>(word=names(</a:t>
            </a:r>
            <a:r>
              <a:rPr lang="en-US" sz="1000" dirty="0" err="1">
                <a:latin typeface="Consolas" panose="020B0609020204030204" pitchFamily="49" charset="0"/>
              </a:rPr>
              <a:t>word_freqs</a:t>
            </a:r>
            <a:r>
              <a:rPr lang="en-US" sz="1000" dirty="0">
                <a:latin typeface="Consolas" panose="020B0609020204030204" pitchFamily="49" charset="0"/>
              </a:rPr>
              <a:t>), </a:t>
            </a:r>
            <a:r>
              <a:rPr lang="en-US" sz="1000" dirty="0" err="1">
                <a:latin typeface="Consolas" panose="020B0609020204030204" pitchFamily="49" charset="0"/>
              </a:rPr>
              <a:t>freq</a:t>
            </a:r>
            <a:r>
              <a:rPr lang="en-US" sz="1000" dirty="0">
                <a:latin typeface="Consolas" panose="020B0609020204030204" pitchFamily="49" charset="0"/>
              </a:rPr>
              <a:t>=</a:t>
            </a:r>
            <a:r>
              <a:rPr lang="en-US" sz="1000" dirty="0" err="1">
                <a:latin typeface="Consolas" panose="020B0609020204030204" pitchFamily="49" charset="0"/>
              </a:rPr>
              <a:t>word_freqs</a:t>
            </a:r>
            <a:r>
              <a:rPr lang="en-US" sz="1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wordcloud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dm$word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  <a:r>
              <a:rPr lang="en-US" sz="1000" dirty="0" err="1">
                <a:latin typeface="Consolas" panose="020B0609020204030204" pitchFamily="49" charset="0"/>
              </a:rPr>
              <a:t>dm$freq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  <a:r>
              <a:rPr lang="en-US" sz="1000" dirty="0" err="1">
                <a:latin typeface="Consolas" panose="020B0609020204030204" pitchFamily="49" charset="0"/>
              </a:rPr>
              <a:t>random.order</a:t>
            </a:r>
            <a:r>
              <a:rPr lang="en-US" sz="1000" dirty="0">
                <a:latin typeface="Consolas" panose="020B0609020204030204" pitchFamily="49" charset="0"/>
              </a:rPr>
              <a:t>=FALSE, colors=</a:t>
            </a:r>
            <a:r>
              <a:rPr lang="en-US" sz="1000" dirty="0" err="1">
                <a:latin typeface="Consolas" panose="020B0609020204030204" pitchFamily="49" charset="0"/>
              </a:rPr>
              <a:t>brewer.pal</a:t>
            </a:r>
            <a:r>
              <a:rPr lang="en-US" sz="1000" dirty="0">
                <a:latin typeface="Consolas" panose="020B0609020204030204" pitchFamily="49" charset="0"/>
              </a:rPr>
              <a:t>(8, "Dark2"), </a:t>
            </a:r>
            <a:r>
              <a:rPr lang="en-US" sz="1000" dirty="0" err="1">
                <a:latin typeface="Consolas" panose="020B0609020204030204" pitchFamily="49" charset="0"/>
              </a:rPr>
              <a:t>min.freq</a:t>
            </a:r>
            <a:r>
              <a:rPr lang="en-US" sz="1000" dirty="0">
                <a:latin typeface="Consolas" panose="020B0609020204030204" pitchFamily="49" charset="0"/>
              </a:rPr>
              <a:t>=10)</a:t>
            </a:r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DDA1D942-C1D7-4C85-B4FA-5FA26DCB70DE}"/>
              </a:ext>
            </a:extLst>
          </p:cNvPr>
          <p:cNvSpPr txBox="1">
            <a:spLocks/>
          </p:cNvSpPr>
          <p:nvPr/>
        </p:nvSpPr>
        <p:spPr bwMode="black">
          <a:xfrm>
            <a:off x="695325" y="1526356"/>
            <a:ext cx="3827304" cy="478296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400" dirty="0"/>
              <a:t>load libraries with extra functions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/>
              <a:t>ensure Internet access works (proxy server)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/>
              <a:t>set authentication for twitter API access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/>
              <a:t>search Twitter for key word and save text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/>
              <a:t>manipulate data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endParaRPr lang="en-GB" sz="1400" dirty="0"/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/>
              <a:t>display results</a:t>
            </a:r>
          </a:p>
          <a:p>
            <a:endParaRPr lang="en-GB" dirty="0"/>
          </a:p>
        </p:txBody>
      </p:sp>
      <p:sp>
        <p:nvSpPr>
          <p:cNvPr id="11" name="Titel 2">
            <a:extLst>
              <a:ext uri="{FF2B5EF4-FFF2-40B4-BE49-F238E27FC236}">
                <a16:creationId xmlns:a16="http://schemas.microsoft.com/office/drawing/2014/main" id="{4B26291E-1A24-4F56-817D-FE906D596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92151"/>
            <a:ext cx="11017250" cy="432593"/>
          </a:xfrm>
        </p:spPr>
        <p:txBody>
          <a:bodyPr/>
          <a:lstStyle/>
          <a:p>
            <a:r>
              <a:rPr lang="en-GB" i="1" dirty="0"/>
              <a:t>social media data example (2/3)</a:t>
            </a: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67952FE-44EF-4CCD-A51E-F6C739383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54" y="1087748"/>
            <a:ext cx="11017250" cy="34039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Search Twitter and display found words according frequency</a:t>
            </a:r>
          </a:p>
        </p:txBody>
      </p:sp>
    </p:spTree>
    <p:extLst>
      <p:ext uri="{BB962C8B-B14F-4D97-AF65-F5344CB8AC3E}">
        <p14:creationId xmlns:p14="http://schemas.microsoft.com/office/powerpoint/2010/main" val="59236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EE9EFE4E-1224-4E0F-8126-559E852F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92150"/>
            <a:ext cx="11017250" cy="692150"/>
          </a:xfrm>
        </p:spPr>
        <p:txBody>
          <a:bodyPr/>
          <a:lstStyle/>
          <a:p>
            <a:r>
              <a:rPr lang="en-GB" i="1" dirty="0"/>
              <a:t>social media data example (3/3)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ADF81E-6608-4067-93EA-DA0F4110F275}"/>
              </a:ext>
            </a:extLst>
          </p:cNvPr>
          <p:cNvSpPr/>
          <p:nvPr/>
        </p:nvSpPr>
        <p:spPr>
          <a:xfrm>
            <a:off x="1775520" y="3789040"/>
            <a:ext cx="2376264" cy="360040"/>
          </a:xfrm>
          <a:prstGeom prst="rect">
            <a:avLst/>
          </a:prstGeom>
          <a:solidFill>
            <a:schemeClr val="bg1">
              <a:alpha val="72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err="1">
              <a:latin typeface="SwissReSans" pitchFamily="34" charset="0"/>
            </a:endParaRPr>
          </a:p>
        </p:txBody>
      </p:sp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6606DD36-2FB6-480E-A385-2B0F63F199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854" y="1087748"/>
            <a:ext cx="11017250" cy="34039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Search Twitter and display found words according frequency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45D8DA-DFDE-459A-AD0F-509CDCE9D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600406"/>
            <a:ext cx="9114950" cy="473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6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public messenger example - </a:t>
            </a:r>
            <a:r>
              <a:rPr lang="en-GB" i="1" dirty="0" err="1"/>
              <a:t>teleg</a:t>
            </a:r>
            <a:r>
              <a:rPr lang="en-GB" b="1" dirty="0" err="1"/>
              <a:t>R</a:t>
            </a:r>
            <a:r>
              <a:rPr lang="en-GB" i="1" dirty="0" err="1"/>
              <a:t>am</a:t>
            </a:r>
            <a:r>
              <a:rPr lang="en-GB" i="1" dirty="0"/>
              <a:t> bot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18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B4714E-079F-4ED8-9BC8-58205D20C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196752"/>
            <a:ext cx="8856983" cy="4694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B8E851-0E9B-45AC-AE9C-FDE309A951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3578409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38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elegant code – </a:t>
            </a:r>
            <a:r>
              <a:rPr lang="en-GB" i="1" dirty="0" err="1"/>
              <a:t>teleg</a:t>
            </a:r>
            <a:r>
              <a:rPr lang="en-GB" b="1" dirty="0" err="1"/>
              <a:t>R</a:t>
            </a:r>
            <a:r>
              <a:rPr lang="en-GB" i="1" dirty="0" err="1"/>
              <a:t>am</a:t>
            </a:r>
            <a:r>
              <a:rPr lang="en-GB" i="1" dirty="0"/>
              <a:t> bot example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767408" y="1268760"/>
            <a:ext cx="10009112" cy="33756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library(</a:t>
            </a:r>
            <a:r>
              <a:rPr lang="en-US" sz="1000" dirty="0" err="1">
                <a:latin typeface="Consolas" panose="020B0609020204030204" pitchFamily="49" charset="0"/>
              </a:rPr>
              <a:t>telegram.bot</a:t>
            </a:r>
            <a:r>
              <a:rPr lang="en-US" sz="1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Sys.setenv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http_proxy</a:t>
            </a:r>
            <a:r>
              <a:rPr lang="en-US" sz="1000" dirty="0">
                <a:latin typeface="Consolas" panose="020B0609020204030204" pitchFamily="49" charset="0"/>
              </a:rPr>
              <a:t>="http://gate-zrh.swissre.com:9443")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bot &lt;- Bot(token = “</a:t>
            </a:r>
            <a:r>
              <a:rPr lang="en-US" sz="1000" dirty="0" err="1">
                <a:latin typeface="Consolas" panose="020B0609020204030204" pitchFamily="49" charset="0"/>
              </a:rPr>
              <a:t>xxxxxxx</a:t>
            </a:r>
            <a:r>
              <a:rPr lang="en-US" sz="1000" dirty="0">
                <a:latin typeface="Consolas" panose="020B0609020204030204" pitchFamily="49" charset="0"/>
              </a:rPr>
              <a:t>")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question &lt;- function(bot, update){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   </a:t>
            </a:r>
            <a:r>
              <a:rPr lang="en-US" sz="1000" dirty="0" err="1">
                <a:latin typeface="Consolas" panose="020B0609020204030204" pitchFamily="49" charset="0"/>
              </a:rPr>
              <a:t>bot$sendMessage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chat_id</a:t>
            </a:r>
            <a:r>
              <a:rPr lang="en-US" sz="1000" dirty="0">
                <a:latin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</a:rPr>
              <a:t>update$message$chat$id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   text = </a:t>
            </a:r>
            <a:r>
              <a:rPr lang="en-US" sz="1000" dirty="0" err="1">
                <a:latin typeface="Consolas" panose="020B0609020204030204" pitchFamily="49" charset="0"/>
              </a:rPr>
              <a:t>sprintf</a:t>
            </a:r>
            <a:r>
              <a:rPr lang="en-US" sz="1000" dirty="0">
                <a:latin typeface="Consolas" panose="020B0609020204030204" pitchFamily="49" charset="0"/>
              </a:rPr>
              <a:t>("%s, why do you say %s ?", </a:t>
            </a:r>
            <a:r>
              <a:rPr lang="en-US" sz="1000" dirty="0" err="1">
                <a:latin typeface="Consolas" panose="020B0609020204030204" pitchFamily="49" charset="0"/>
              </a:rPr>
              <a:t>update$message$from$first_name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  <a:r>
              <a:rPr lang="en-US" sz="1000" dirty="0" err="1">
                <a:latin typeface="Consolas" panose="020B0609020204030204" pitchFamily="49" charset="0"/>
              </a:rPr>
              <a:t>update$message$text</a:t>
            </a:r>
            <a:r>
              <a:rPr lang="en-US" sz="1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updater &lt;- updater + </a:t>
            </a:r>
            <a:r>
              <a:rPr lang="en-US" sz="1000" dirty="0" err="1">
                <a:latin typeface="Consolas" panose="020B0609020204030204" pitchFamily="49" charset="0"/>
              </a:rPr>
              <a:t>MessageHandler</a:t>
            </a:r>
            <a:r>
              <a:rPr lang="en-US" sz="1000" dirty="0">
                <a:latin typeface="Consolas" panose="020B0609020204030204" pitchFamily="49" charset="0"/>
              </a:rPr>
              <a:t>(question, </a:t>
            </a:r>
            <a:r>
              <a:rPr lang="en-US" sz="1000" dirty="0" err="1">
                <a:latin typeface="Consolas" panose="020B0609020204030204" pitchFamily="49" charset="0"/>
              </a:rPr>
              <a:t>MessageFilters$text</a:t>
            </a:r>
            <a:r>
              <a:rPr lang="en-US" sz="1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updater$start_polling</a:t>
            </a:r>
            <a:r>
              <a:rPr lang="en-US" sz="10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3539AD47-FB47-4721-BB94-96659453B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85" y="5220999"/>
            <a:ext cx="11017250" cy="1016313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See </a:t>
            </a:r>
            <a:r>
              <a:rPr lang="en-GB" sz="1400" dirty="0">
                <a:hlinkClick r:id="rId3"/>
              </a:rPr>
              <a:t>https://ebeneditos.github.io/telegram.bot/</a:t>
            </a:r>
            <a:endParaRPr lang="en-GB" sz="1400" dirty="0"/>
          </a:p>
          <a:p>
            <a:pPr marL="0" indent="0">
              <a:buNone/>
            </a:pPr>
            <a:r>
              <a:rPr lang="en-GB" sz="1400" dirty="0"/>
              <a:t>Functions as argument in ‘</a:t>
            </a:r>
            <a:r>
              <a:rPr lang="en-GB" sz="1400" dirty="0" err="1"/>
              <a:t>Callback</a:t>
            </a:r>
            <a:r>
              <a:rPr lang="en-GB" sz="1400" dirty="0"/>
              <a:t>’ list.</a:t>
            </a:r>
          </a:p>
          <a:p>
            <a:pPr marL="0" indent="0">
              <a:buNone/>
            </a:pPr>
            <a:r>
              <a:rPr lang="en-GB" sz="1400" dirty="0"/>
              <a:t>A less flexible Python implementation requires ~50 lines of code, not to mention Java ..</a:t>
            </a:r>
          </a:p>
          <a:p>
            <a:pPr marL="0" indent="0">
              <a:buNone/>
            </a:pPr>
            <a:endParaRPr lang="en-GB" sz="1200" dirty="0"/>
          </a:p>
          <a:p>
            <a:pPr marL="261937" lvl="1" indent="0">
              <a:buNone/>
            </a:pPr>
            <a:endParaRPr lang="en-GB" sz="1200" dirty="0"/>
          </a:p>
          <a:p>
            <a:pPr marL="261937" lvl="1" indent="0">
              <a:buNone/>
            </a:pPr>
            <a:endParaRPr lang="en-GB" sz="1200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21DBA-D408-409E-8767-FFC1C99CE9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928961"/>
            <a:ext cx="2621008" cy="50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34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goal of talk</a:t>
            </a:r>
          </a:p>
        </p:txBody>
      </p:sp>
      <p:sp>
        <p:nvSpPr>
          <p:cNvPr id="5" name="TocLine"/>
          <p:cNvSpPr>
            <a:spLocks noChangeArrowheads="1"/>
          </p:cNvSpPr>
          <p:nvPr/>
        </p:nvSpPr>
        <p:spPr bwMode="auto">
          <a:xfrm>
            <a:off x="695325" y="1628774"/>
            <a:ext cx="7992963" cy="2769989"/>
          </a:xfrm>
          <a:prstGeom prst="rect">
            <a:avLst/>
          </a:prstGeom>
          <a:noFill/>
          <a:ln w="1587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757238">
              <a:lnSpc>
                <a:spcPct val="300000"/>
              </a:lnSpc>
            </a:pPr>
            <a:r>
              <a:rPr lang="en-GB" noProof="1">
                <a:solidFill>
                  <a:srgbClr val="283E36"/>
                </a:solidFill>
                <a:latin typeface="SwissReSans" pitchFamily="34" charset="0"/>
              </a:rPr>
              <a:t>Provide a short introduction to R</a:t>
            </a:r>
          </a:p>
          <a:p>
            <a:pPr defTabSz="757238">
              <a:lnSpc>
                <a:spcPct val="300000"/>
              </a:lnSpc>
            </a:pPr>
            <a:r>
              <a:rPr lang="en-GB" noProof="1">
                <a:solidFill>
                  <a:srgbClr val="283E36"/>
                </a:solidFill>
                <a:latin typeface="SwissReSans" pitchFamily="34" charset="0"/>
              </a:rPr>
              <a:t>Inspire for broadening the interests in programming languages</a:t>
            </a:r>
          </a:p>
          <a:p>
            <a:pPr defTabSz="757238">
              <a:lnSpc>
                <a:spcPct val="300000"/>
              </a:lnSpc>
            </a:pPr>
            <a:r>
              <a:rPr lang="en-GB" noProof="1">
                <a:solidFill>
                  <a:srgbClr val="283E36"/>
                </a:solidFill>
                <a:latin typeface="SwissReSans" pitchFamily="34" charset="0"/>
              </a:rPr>
              <a:t>Encourage for removing Excell as data transfer engine</a:t>
            </a:r>
          </a:p>
          <a:p>
            <a:pPr defTabSz="757238"/>
            <a:endParaRPr lang="en-GB" noProof="1">
              <a:solidFill>
                <a:srgbClr val="283E36"/>
              </a:solidFill>
              <a:latin typeface="SwissReSans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55739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one more thing … bot </a:t>
            </a:r>
            <a:r>
              <a:rPr lang="en-GB" i="1" dirty="0" err="1"/>
              <a:t>sea</a:t>
            </a:r>
            <a:r>
              <a:rPr lang="en-GB" b="1" dirty="0" err="1"/>
              <a:t>R</a:t>
            </a:r>
            <a:r>
              <a:rPr lang="en-GB" i="1" dirty="0" err="1"/>
              <a:t>ches</a:t>
            </a:r>
            <a:r>
              <a:rPr lang="en-GB" i="1" dirty="0"/>
              <a:t> </a:t>
            </a:r>
            <a:r>
              <a:rPr lang="en-GB" i="1" dirty="0" err="1"/>
              <a:t>twitte</a:t>
            </a:r>
            <a:r>
              <a:rPr lang="en-GB" b="1" dirty="0" err="1"/>
              <a:t>R</a:t>
            </a:r>
            <a:endParaRPr lang="en-GB" b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695325" y="1196752"/>
            <a:ext cx="10009112" cy="489708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rudeWords</a:t>
            </a:r>
            <a:r>
              <a:rPr lang="en-US" sz="1000" dirty="0">
                <a:latin typeface="Consolas" panose="020B0609020204030204" pitchFamily="49" charset="0"/>
              </a:rPr>
              <a:t>  &lt;- c("idiot", "moron")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tweets &lt;- function(bot, update, </a:t>
            </a:r>
            <a:r>
              <a:rPr lang="en-US" sz="1000" dirty="0" err="1">
                <a:latin typeface="Consolas" panose="020B0609020204030204" pitchFamily="49" charset="0"/>
              </a:rPr>
              <a:t>args</a:t>
            </a:r>
            <a:r>
              <a:rPr lang="en-US" sz="1000" dirty="0">
                <a:latin typeface="Consolas" panose="020B0609020204030204" pitchFamily="49" charset="0"/>
              </a:rPr>
              <a:t>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       if (length(</a:t>
            </a:r>
            <a:r>
              <a:rPr lang="en-US" sz="1000" dirty="0" err="1">
                <a:latin typeface="Consolas" panose="020B0609020204030204" pitchFamily="49" charset="0"/>
              </a:rPr>
              <a:t>args</a:t>
            </a:r>
            <a:r>
              <a:rPr lang="en-US" sz="1000" dirty="0">
                <a:latin typeface="Consolas" panose="020B0609020204030204" pitchFamily="49" charset="0"/>
              </a:rPr>
              <a:t> &gt; 0L)){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	      </a:t>
            </a:r>
            <a:r>
              <a:rPr lang="en-US" sz="1000" dirty="0" err="1">
                <a:latin typeface="Consolas" panose="020B0609020204030204" pitchFamily="49" charset="0"/>
              </a:rPr>
              <a:t>GetTweet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toupper</a:t>
            </a:r>
            <a:r>
              <a:rPr lang="en-US" sz="1000" dirty="0">
                <a:latin typeface="Consolas" panose="020B0609020204030204" pitchFamily="49" charset="0"/>
              </a:rPr>
              <a:t>(paste(</a:t>
            </a:r>
            <a:r>
              <a:rPr lang="en-US" sz="1000" dirty="0" err="1">
                <a:latin typeface="Consolas" panose="020B0609020204030204" pitchFamily="49" charset="0"/>
              </a:rPr>
              <a:t>args</a:t>
            </a:r>
            <a:r>
              <a:rPr lang="en-US" sz="1000" dirty="0">
                <a:latin typeface="Consolas" panose="020B0609020204030204" pitchFamily="49" charset="0"/>
              </a:rPr>
              <a:t>, collapse = " ")), </a:t>
            </a:r>
            <a:r>
              <a:rPr lang="en-US" sz="1000" dirty="0" err="1">
                <a:latin typeface="Consolas" panose="020B0609020204030204" pitchFamily="49" charset="0"/>
              </a:rPr>
              <a:t>OutputFile</a:t>
            </a:r>
            <a:r>
              <a:rPr lang="en-US" sz="1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	       </a:t>
            </a:r>
            <a:r>
              <a:rPr lang="en-US" sz="1000" dirty="0" err="1">
                <a:latin typeface="Consolas" panose="020B0609020204030204" pitchFamily="49" charset="0"/>
              </a:rPr>
              <a:t>bot$sendPhoto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chat_id</a:t>
            </a:r>
            <a:r>
              <a:rPr lang="en-US" sz="1000" dirty="0">
                <a:latin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</a:rPr>
              <a:t>update$message$chat_id</a:t>
            </a:r>
            <a:r>
              <a:rPr lang="en-US" sz="1000" dirty="0">
                <a:latin typeface="Consolas" panose="020B0609020204030204" pitchFamily="49" charset="0"/>
              </a:rPr>
              <a:t>, photo = </a:t>
            </a:r>
            <a:r>
              <a:rPr lang="en-US" sz="1000" dirty="0" err="1">
                <a:latin typeface="Consolas" panose="020B0609020204030204" pitchFamily="49" charset="0"/>
              </a:rPr>
              <a:t>OutputFile</a:t>
            </a:r>
            <a:r>
              <a:rPr lang="en-US" sz="10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updater &lt;- updater + </a:t>
            </a:r>
            <a:r>
              <a:rPr lang="en-US" sz="1000" dirty="0" err="1">
                <a:latin typeface="Consolas" panose="020B0609020204030204" pitchFamily="49" charset="0"/>
              </a:rPr>
              <a:t>CommandHandler</a:t>
            </a:r>
            <a:r>
              <a:rPr lang="en-US" sz="1000" dirty="0">
                <a:latin typeface="Consolas" panose="020B0609020204030204" pitchFamily="49" charset="0"/>
              </a:rPr>
              <a:t>("tweets", tweets, </a:t>
            </a:r>
            <a:r>
              <a:rPr lang="en-US" sz="1000" dirty="0" err="1">
                <a:latin typeface="Consolas" panose="020B0609020204030204" pitchFamily="49" charset="0"/>
              </a:rPr>
              <a:t>pass_args</a:t>
            </a:r>
            <a:r>
              <a:rPr lang="en-US" sz="1000" dirty="0">
                <a:latin typeface="Consolas" panose="020B0609020204030204" pitchFamily="49" charset="0"/>
              </a:rPr>
              <a:t> = TRUE)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question &lt;- function(bot, update){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           if (any(</a:t>
            </a:r>
            <a:r>
              <a:rPr lang="en-US" sz="1000" dirty="0" err="1">
                <a:latin typeface="Consolas" panose="020B0609020204030204" pitchFamily="49" charset="0"/>
              </a:rPr>
              <a:t>str_detect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update$message$text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  <a:r>
              <a:rPr lang="en-US" sz="1000" dirty="0" err="1">
                <a:latin typeface="Consolas" panose="020B0609020204030204" pitchFamily="49" charset="0"/>
              </a:rPr>
              <a:t>rudeWords</a:t>
            </a:r>
            <a:r>
              <a:rPr lang="en-US" sz="1000" dirty="0">
                <a:latin typeface="Consolas" panose="020B0609020204030204" pitchFamily="49" charset="0"/>
              </a:rPr>
              <a:t>)))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                </a:t>
            </a:r>
            <a:r>
              <a:rPr lang="en-US" sz="1000" dirty="0" err="1">
                <a:latin typeface="Consolas" panose="020B0609020204030204" pitchFamily="49" charset="0"/>
              </a:rPr>
              <a:t>bot$sendMessage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chat_id</a:t>
            </a:r>
            <a:r>
              <a:rPr lang="en-US" sz="1000" dirty="0">
                <a:latin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</a:rPr>
              <a:t>update$message$chat$id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                text = </a:t>
            </a:r>
            <a:r>
              <a:rPr lang="en-US" sz="1000" dirty="0" err="1">
                <a:latin typeface="Consolas" panose="020B0609020204030204" pitchFamily="49" charset="0"/>
              </a:rPr>
              <a:t>sprintf</a:t>
            </a:r>
            <a:r>
              <a:rPr lang="en-US" sz="1000" dirty="0">
                <a:latin typeface="Consolas" panose="020B0609020204030204" pitchFamily="49" charset="0"/>
              </a:rPr>
              <a:t>("Don't be rude %s", </a:t>
            </a:r>
            <a:r>
              <a:rPr lang="en-US" sz="1000" dirty="0" err="1">
                <a:latin typeface="Consolas" panose="020B0609020204030204" pitchFamily="49" charset="0"/>
              </a:rPr>
              <a:t>update$message$from$first_name</a:t>
            </a:r>
            <a:r>
              <a:rPr lang="en-US" sz="10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          else {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               </a:t>
            </a:r>
            <a:r>
              <a:rPr lang="en-US" sz="1000" dirty="0" err="1">
                <a:latin typeface="Consolas" panose="020B0609020204030204" pitchFamily="49" charset="0"/>
              </a:rPr>
              <a:t>bot$sendMessage</a:t>
            </a:r>
            <a:r>
              <a:rPr lang="en-US" sz="1000" dirty="0">
                <a:latin typeface="Consolas" panose="020B0609020204030204" pitchFamily="49" charset="0"/>
              </a:rPr>
              <a:t>(</a:t>
            </a:r>
            <a:r>
              <a:rPr lang="en-US" sz="1000" dirty="0" err="1">
                <a:latin typeface="Consolas" panose="020B0609020204030204" pitchFamily="49" charset="0"/>
              </a:rPr>
              <a:t>chat_id</a:t>
            </a:r>
            <a:r>
              <a:rPr lang="en-US" sz="1000" dirty="0">
                <a:latin typeface="Consolas" panose="020B0609020204030204" pitchFamily="49" charset="0"/>
              </a:rPr>
              <a:t> = </a:t>
            </a:r>
            <a:r>
              <a:rPr lang="en-US" sz="1000" dirty="0" err="1">
                <a:latin typeface="Consolas" panose="020B0609020204030204" pitchFamily="49" charset="0"/>
              </a:rPr>
              <a:t>update$message$chat$id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               text = </a:t>
            </a:r>
            <a:r>
              <a:rPr lang="en-US" sz="1000" dirty="0" err="1">
                <a:latin typeface="Consolas" panose="020B0609020204030204" pitchFamily="49" charset="0"/>
              </a:rPr>
              <a:t>sprintf</a:t>
            </a:r>
            <a:r>
              <a:rPr lang="en-US" sz="1000" dirty="0">
                <a:latin typeface="Consolas" panose="020B0609020204030204" pitchFamily="49" charset="0"/>
              </a:rPr>
              <a:t>("%s, why do you say %s ?", </a:t>
            </a:r>
            <a:r>
              <a:rPr lang="en-US" sz="1000" dirty="0" err="1">
                <a:latin typeface="Consolas" panose="020B0609020204030204" pitchFamily="49" charset="0"/>
              </a:rPr>
              <a:t>update$message$from$first_name</a:t>
            </a:r>
            <a:r>
              <a:rPr lang="en-US" sz="1000" dirty="0">
                <a:latin typeface="Consolas" panose="020B0609020204030204" pitchFamily="49" charset="0"/>
              </a:rPr>
              <a:t>, </a:t>
            </a:r>
            <a:r>
              <a:rPr lang="en-US" sz="1000" dirty="0" err="1">
                <a:latin typeface="Consolas" panose="020B0609020204030204" pitchFamily="49" charset="0"/>
              </a:rPr>
              <a:t>update$message$text</a:t>
            </a:r>
            <a:r>
              <a:rPr lang="en-US" sz="10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          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>
                <a:latin typeface="Consolas" panose="020B0609020204030204" pitchFamily="49" charset="0"/>
              </a:rPr>
              <a:t>updater &lt;- updater + </a:t>
            </a:r>
            <a:r>
              <a:rPr lang="en-US" sz="1000" dirty="0" err="1">
                <a:latin typeface="Consolas" panose="020B0609020204030204" pitchFamily="49" charset="0"/>
              </a:rPr>
              <a:t>MessageHandler</a:t>
            </a:r>
            <a:r>
              <a:rPr lang="en-US" sz="1000" dirty="0">
                <a:latin typeface="Consolas" panose="020B0609020204030204" pitchFamily="49" charset="0"/>
              </a:rPr>
              <a:t>(question, </a:t>
            </a:r>
            <a:r>
              <a:rPr lang="en-US" sz="1000" dirty="0" err="1">
                <a:latin typeface="Consolas" panose="020B0609020204030204" pitchFamily="49" charset="0"/>
              </a:rPr>
              <a:t>MessageFilters$text</a:t>
            </a:r>
            <a:r>
              <a:rPr lang="en-US" sz="10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00" dirty="0" err="1">
                <a:latin typeface="Consolas" panose="020B0609020204030204" pitchFamily="49" charset="0"/>
              </a:rPr>
              <a:t>updater$start_polling</a:t>
            </a:r>
            <a:r>
              <a:rPr lang="en-US" sz="1000" dirty="0">
                <a:latin typeface="Consolas" panose="020B0609020204030204" pitchFamily="49" charset="0"/>
              </a:rPr>
              <a:t>() 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449A62-B6A6-4EBC-B1ED-60FD9DE7D2EC}"/>
                  </a:ext>
                </a:extLst>
              </p14:cNvPr>
              <p14:cNvContentPartPr/>
              <p14:nvPr/>
            </p14:nvContentPartPr>
            <p14:xfrm>
              <a:off x="2156705" y="4453403"/>
              <a:ext cx="1624320" cy="71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449A62-B6A6-4EBC-B1ED-60FD9DE7D2E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02705" y="4345403"/>
                <a:ext cx="17319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30363C-D43F-498F-AF4E-CEFD1AA05147}"/>
                  </a:ext>
                </a:extLst>
              </p14:cNvPr>
              <p14:cNvContentPartPr/>
              <p14:nvPr/>
            </p14:nvContentPartPr>
            <p14:xfrm>
              <a:off x="679985" y="3106283"/>
              <a:ext cx="232128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30363C-D43F-498F-AF4E-CEFD1AA0514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5985" y="2998643"/>
                <a:ext cx="24289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95BF505-C166-47DF-8794-E291778692AD}"/>
                  </a:ext>
                </a:extLst>
              </p14:cNvPr>
              <p14:cNvContentPartPr/>
              <p14:nvPr/>
            </p14:nvContentPartPr>
            <p14:xfrm>
              <a:off x="1699505" y="3234443"/>
              <a:ext cx="3669840" cy="47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95BF505-C166-47DF-8794-E291778692A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45505" y="3126803"/>
                <a:ext cx="37774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B766253-F415-48B0-BD3E-6369491937B8}"/>
                  </a:ext>
                </a:extLst>
              </p14:cNvPr>
              <p14:cNvContentPartPr/>
              <p14:nvPr/>
            </p14:nvContentPartPr>
            <p14:xfrm>
              <a:off x="1605905" y="3669323"/>
              <a:ext cx="315000" cy="46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B766253-F415-48B0-BD3E-6369491937B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552265" y="3561683"/>
                <a:ext cx="4226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D77C4CE-68AB-4D2E-8312-40EE707406C8}"/>
                  </a:ext>
                </a:extLst>
              </p14:cNvPr>
              <p14:cNvContentPartPr/>
              <p14:nvPr/>
            </p14:nvContentPartPr>
            <p14:xfrm>
              <a:off x="2004425" y="3949763"/>
              <a:ext cx="6552360" cy="130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D77C4CE-68AB-4D2E-8312-40EE707406C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50425" y="3841763"/>
                <a:ext cx="6660000" cy="346320"/>
              </a:xfrm>
              <a:prstGeom prst="rect">
                <a:avLst/>
              </a:prstGeom>
            </p:spPr>
          </p:pic>
        </mc:Fallback>
      </mc:AlternateContent>
      <p:pic>
        <p:nvPicPr>
          <p:cNvPr id="26" name="IMG_1280">
            <a:hlinkClick r:id="" action="ppaction://media"/>
            <a:extLst>
              <a:ext uri="{FF2B5EF4-FFF2-40B4-BE49-F238E27FC236}">
                <a16:creationId xmlns:a16="http://schemas.microsoft.com/office/drawing/2014/main" id="{B2C57C34-8093-49E3-928B-C6B446F84D8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8556785" y="1089248"/>
            <a:ext cx="2590800" cy="4572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F9FC44-64C8-4478-9534-39CF86A1099F}"/>
                  </a:ext>
                </a:extLst>
              </p14:cNvPr>
              <p14:cNvContentPartPr/>
              <p14:nvPr/>
            </p14:nvContentPartPr>
            <p14:xfrm>
              <a:off x="709063" y="1733748"/>
              <a:ext cx="2629080" cy="88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F9FC44-64C8-4478-9534-39CF86A1099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5423" y="1626108"/>
                <a:ext cx="27367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E622A4D-3818-408B-92A2-EE7B0DD4CDE9}"/>
                  </a:ext>
                </a:extLst>
              </p14:cNvPr>
              <p14:cNvContentPartPr/>
              <p14:nvPr/>
            </p14:nvContentPartPr>
            <p14:xfrm>
              <a:off x="1449943" y="1867668"/>
              <a:ext cx="1514160" cy="56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E622A4D-3818-408B-92A2-EE7B0DD4CDE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96303" y="1759668"/>
                <a:ext cx="162180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688A2FD-11D0-4881-96CC-FC4699EF4999}"/>
                  </a:ext>
                </a:extLst>
              </p14:cNvPr>
              <p14:cNvContentPartPr/>
              <p14:nvPr/>
            </p14:nvContentPartPr>
            <p14:xfrm>
              <a:off x="2009743" y="2008788"/>
              <a:ext cx="4039200" cy="72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688A2FD-11D0-4881-96CC-FC4699EF499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56103" y="1900788"/>
                <a:ext cx="41468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074AB3-21E5-42B2-992C-0AE0D6958DF6}"/>
                  </a:ext>
                </a:extLst>
              </p14:cNvPr>
              <p14:cNvContentPartPr/>
              <p14:nvPr/>
            </p14:nvContentPartPr>
            <p14:xfrm>
              <a:off x="2088583" y="2135508"/>
              <a:ext cx="4688640" cy="80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074AB3-21E5-42B2-992C-0AE0D6958DF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34583" y="2027508"/>
                <a:ext cx="47962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FD3CAE8-A617-4F91-9E04-E40801CD585F}"/>
                  </a:ext>
                </a:extLst>
              </p14:cNvPr>
              <p14:cNvContentPartPr/>
              <p14:nvPr/>
            </p14:nvContentPartPr>
            <p14:xfrm>
              <a:off x="2172823" y="2671908"/>
              <a:ext cx="1618920" cy="63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FD3CAE8-A617-4F91-9E04-E40801CD58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18823" y="2564268"/>
                <a:ext cx="1726560" cy="2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8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3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</a:t>
            </a:r>
            <a:r>
              <a:rPr lang="en-GB" dirty="0"/>
              <a:t> </a:t>
            </a:r>
            <a:r>
              <a:rPr lang="en-GB" i="1" dirty="0"/>
              <a:t>– the good – the bad – the ugly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5" name="Inhaltsplatzhalter 1">
            <a:extLst>
              <a:ext uri="{FF2B5EF4-FFF2-40B4-BE49-F238E27FC236}">
                <a16:creationId xmlns:a16="http://schemas.microsoft.com/office/drawing/2014/main" id="{8BA9EB0D-7719-4C99-9008-275116D57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187" y="1250883"/>
            <a:ext cx="7773832" cy="1775534"/>
          </a:xfrm>
        </p:spPr>
        <p:txBody>
          <a:bodyPr/>
          <a:lstStyle/>
          <a:p>
            <a:pPr lvl="1">
              <a:spcBef>
                <a:spcPts val="300"/>
              </a:spcBef>
              <a:buFont typeface="Symbol" panose="05050102010706020507" pitchFamily="18" charset="2"/>
              <a:buChar char="-"/>
            </a:pPr>
            <a:r>
              <a:rPr lang="en-GB" sz="1200" dirty="0"/>
              <a:t>general purpose programming language</a:t>
            </a:r>
          </a:p>
          <a:p>
            <a:pPr lvl="1">
              <a:spcBef>
                <a:spcPts val="300"/>
              </a:spcBef>
              <a:buFont typeface="Symbol" panose="05050102010706020507" pitchFamily="18" charset="2"/>
              <a:buChar char="-"/>
            </a:pPr>
            <a:r>
              <a:rPr lang="en-GB" sz="1200" dirty="0"/>
              <a:t>list processing, vector, matrix,  pattern matching, sparse data, functional programming</a:t>
            </a:r>
          </a:p>
          <a:p>
            <a:pPr lvl="1">
              <a:spcBef>
                <a:spcPts val="300"/>
              </a:spcBef>
              <a:buFont typeface="Symbol" panose="05050102010706020507" pitchFamily="18" charset="2"/>
              <a:buChar char="-"/>
            </a:pPr>
            <a:r>
              <a:rPr lang="en-GB" sz="1200" dirty="0"/>
              <a:t>large, active community contributing high quality code, package management</a:t>
            </a:r>
          </a:p>
          <a:p>
            <a:pPr lvl="1">
              <a:spcBef>
                <a:spcPts val="300"/>
              </a:spcBef>
              <a:buFont typeface="Symbol" panose="05050102010706020507" pitchFamily="18" charset="2"/>
              <a:buChar char="-"/>
            </a:pPr>
            <a:r>
              <a:rPr lang="en-GB" sz="1200" dirty="0"/>
              <a:t>small footprint</a:t>
            </a:r>
          </a:p>
          <a:p>
            <a:pPr lvl="1">
              <a:spcBef>
                <a:spcPts val="300"/>
              </a:spcBef>
              <a:buFont typeface="Symbol" panose="05050102010706020507" pitchFamily="18" charset="2"/>
              <a:buChar char="-"/>
            </a:pPr>
            <a:r>
              <a:rPr lang="en-GB" sz="1200" dirty="0"/>
              <a:t>great graphics capabilities</a:t>
            </a:r>
          </a:p>
          <a:p>
            <a:pPr lvl="1">
              <a:spcBef>
                <a:spcPts val="300"/>
              </a:spcBef>
              <a:buFont typeface="Symbol" panose="05050102010706020507" pitchFamily="18" charset="2"/>
              <a:buChar char="-"/>
            </a:pPr>
            <a:r>
              <a:rPr lang="en-GB" sz="1200" dirty="0"/>
              <a:t>extensible to web applications</a:t>
            </a:r>
          </a:p>
          <a:p>
            <a:pPr lvl="1">
              <a:spcBef>
                <a:spcPts val="300"/>
              </a:spcBef>
              <a:buFont typeface="Symbol" panose="05050102010706020507" pitchFamily="18" charset="2"/>
              <a:buChar char="-"/>
            </a:pPr>
            <a:r>
              <a:rPr lang="en-GB" sz="1200" dirty="0"/>
              <a:t>good interface to other languages</a:t>
            </a:r>
          </a:p>
          <a:p>
            <a:pPr lvl="1">
              <a:spcBef>
                <a:spcPts val="300"/>
              </a:spcBef>
              <a:buFont typeface="Symbol" panose="05050102010706020507" pitchFamily="18" charset="2"/>
              <a:buChar char="-"/>
            </a:pPr>
            <a:r>
              <a:rPr lang="en-GB" sz="1200" dirty="0"/>
              <a:t>multiple platform support</a:t>
            </a:r>
          </a:p>
          <a:p>
            <a:pPr marL="182562" lvl="1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2C9A98-09A4-4A24-803D-F301F7066A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" t="65975" r="66031" b="21166"/>
          <a:stretch/>
        </p:blipFill>
        <p:spPr>
          <a:xfrm>
            <a:off x="492366" y="1340768"/>
            <a:ext cx="1152128" cy="648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FBBBA6-DAFB-42CE-BCF5-2FA93C9C3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71984" r="36483" b="14272"/>
          <a:stretch/>
        </p:blipFill>
        <p:spPr>
          <a:xfrm>
            <a:off x="552771" y="3384425"/>
            <a:ext cx="1152129" cy="6926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826E6C-7B7C-408A-81F1-55D94872BF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71" t="76875" r="3160" b="10266"/>
          <a:stretch/>
        </p:blipFill>
        <p:spPr>
          <a:xfrm>
            <a:off x="516768" y="5085184"/>
            <a:ext cx="1224137" cy="648072"/>
          </a:xfrm>
          <a:prstGeom prst="rect">
            <a:avLst/>
          </a:prstGeom>
        </p:spPr>
      </p:pic>
      <p:sp>
        <p:nvSpPr>
          <p:cNvPr id="16" name="Inhaltsplatzhalter 1">
            <a:extLst>
              <a:ext uri="{FF2B5EF4-FFF2-40B4-BE49-F238E27FC236}">
                <a16:creationId xmlns:a16="http://schemas.microsoft.com/office/drawing/2014/main" id="{0BE6995B-B7A0-4B2E-9C82-4D932F53F443}"/>
              </a:ext>
            </a:extLst>
          </p:cNvPr>
          <p:cNvSpPr txBox="1">
            <a:spLocks/>
          </p:cNvSpPr>
          <p:nvPr/>
        </p:nvSpPr>
        <p:spPr bwMode="black">
          <a:xfrm>
            <a:off x="1825635" y="5046551"/>
            <a:ext cx="6693713" cy="11016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en-GB" sz="1200" dirty="0"/>
              <a:t>multithreading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GB" sz="1200" dirty="0"/>
              <a:t>no ‘module’ concept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GB" sz="1200" dirty="0"/>
              <a:t>legacy from S3 object models  (no 64bit) , corrected by packages (</a:t>
            </a:r>
            <a:r>
              <a:rPr lang="en-GB" sz="1200" dirty="0" err="1"/>
              <a:t>tidyverse</a:t>
            </a:r>
            <a:r>
              <a:rPr lang="en-GB" sz="1200" dirty="0"/>
              <a:t>)</a:t>
            </a:r>
            <a:endParaRPr lang="en-GB" sz="2000" dirty="0"/>
          </a:p>
          <a:p>
            <a:pPr marL="182562" lvl="1" indent="0">
              <a:buFont typeface="SwissReSans" pitchFamily="34" charset="0"/>
              <a:buNone/>
            </a:pPr>
            <a:endParaRPr lang="en-GB" dirty="0"/>
          </a:p>
        </p:txBody>
      </p:sp>
      <p:sp>
        <p:nvSpPr>
          <p:cNvPr id="17" name="Inhaltsplatzhalter 1">
            <a:extLst>
              <a:ext uri="{FF2B5EF4-FFF2-40B4-BE49-F238E27FC236}">
                <a16:creationId xmlns:a16="http://schemas.microsoft.com/office/drawing/2014/main" id="{71C7234B-67AB-4424-8E76-F4A484177CEB}"/>
              </a:ext>
            </a:extLst>
          </p:cNvPr>
          <p:cNvSpPr txBox="1">
            <a:spLocks/>
          </p:cNvSpPr>
          <p:nvPr/>
        </p:nvSpPr>
        <p:spPr bwMode="black">
          <a:xfrm>
            <a:off x="1820364" y="3275325"/>
            <a:ext cx="7773833" cy="1306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mbol" panose="05050102010706020507" pitchFamily="18" charset="2"/>
              <a:buChar char="-"/>
            </a:pPr>
            <a:r>
              <a:rPr lang="en-GB" sz="1200" dirty="0"/>
              <a:t>sometimes syntax is a nightmare (access a element in a table for example)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GB" sz="1200" dirty="0"/>
              <a:t>variable naming gotchas: , $ used like ‘.’ in other programming languages, ‘.’ normal variable character  ,’…’, variable arguments)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GB" sz="1200" dirty="0"/>
              <a:t>it’s a interpreter with one namespace which even is (can be) persistent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GB" sz="1200" dirty="0"/>
              <a:t>execution speed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C2CF0D-5663-4B88-944C-EC2387187A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14459" r="62539" b="33334"/>
          <a:stretch/>
        </p:blipFill>
        <p:spPr>
          <a:xfrm>
            <a:off x="9598916" y="1384798"/>
            <a:ext cx="570750" cy="120509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1D17093-D34F-4585-826D-B613D4D064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7" t="10740" r="31513" b="37053"/>
          <a:stretch/>
        </p:blipFill>
        <p:spPr>
          <a:xfrm>
            <a:off x="9620267" y="3026417"/>
            <a:ext cx="580189" cy="12250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1F8EBF-1744-4B2A-9D14-19AD4B403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0" t="21764" r="3130" b="27973"/>
          <a:stretch/>
        </p:blipFill>
        <p:spPr>
          <a:xfrm>
            <a:off x="9594197" y="4687962"/>
            <a:ext cx="596366" cy="12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27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</a:t>
            </a:r>
            <a:r>
              <a:rPr lang="en-GB" i="1" dirty="0"/>
              <a:t>eferences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695325" y="1268760"/>
            <a:ext cx="10081120" cy="40993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Documentation:		</a:t>
            </a:r>
            <a:r>
              <a:rPr lang="en-US" sz="1400" dirty="0">
                <a:latin typeface="Consolas" panose="020B0609020204030204" pitchFamily="49" charset="0"/>
                <a:hlinkClick r:id="rId3"/>
              </a:rPr>
              <a:t>https://www.rdocumentation.org/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Introduction: 		</a:t>
            </a:r>
            <a:r>
              <a:rPr lang="en-US" sz="1400" dirty="0">
                <a:latin typeface="Consolas" panose="020B0609020204030204" pitchFamily="49" charset="0"/>
                <a:hlinkClick r:id="rId4"/>
              </a:rPr>
              <a:t>https://cran.r-project.org/doc/manuals/r-release/R-intro.pdf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 fontAlgn="base">
              <a:buNone/>
            </a:pPr>
            <a:r>
              <a:rPr lang="de-CH" sz="1400" dirty="0" err="1">
                <a:latin typeface="Consolas" panose="020B0609020204030204" pitchFamily="49" charset="0"/>
              </a:rPr>
              <a:t>Advanced</a:t>
            </a:r>
            <a:r>
              <a:rPr lang="de-CH" sz="1400" dirty="0">
                <a:latin typeface="Consolas" panose="020B0609020204030204" pitchFamily="49" charset="0"/>
              </a:rPr>
              <a:t> R Book: 		</a:t>
            </a:r>
            <a:r>
              <a:rPr lang="de-CH" sz="1400" dirty="0">
                <a:latin typeface="Consolas" panose="020B0609020204030204" pitchFamily="49" charset="0"/>
                <a:hlinkClick r:id="rId5"/>
              </a:rPr>
              <a:t>https://adv-r.had.co.nz</a:t>
            </a:r>
            <a:endParaRPr lang="de-CH" sz="1400" dirty="0">
              <a:latin typeface="Consolas" panose="020B0609020204030204" pitchFamily="49" charset="0"/>
            </a:endParaRPr>
          </a:p>
          <a:p>
            <a:pPr marL="0" indent="0" fontAlgn="base">
              <a:buNone/>
            </a:pPr>
            <a:r>
              <a:rPr lang="de-CH" sz="1400" dirty="0">
                <a:latin typeface="Consolas" panose="020B0609020204030204" pitchFamily="49" charset="0"/>
              </a:rPr>
              <a:t>R Manuals:		</a:t>
            </a:r>
            <a:r>
              <a:rPr lang="de-CH" sz="1400" dirty="0">
                <a:latin typeface="Consolas" panose="020B0609020204030204" pitchFamily="49" charset="0"/>
                <a:hlinkClick r:id="rId6"/>
              </a:rPr>
              <a:t>https://cran.r-project.org/manuals.html</a:t>
            </a:r>
            <a:endParaRPr lang="de-CH" sz="1400" dirty="0">
              <a:latin typeface="Consolas" panose="020B0609020204030204" pitchFamily="49" charset="0"/>
            </a:endParaRPr>
          </a:p>
          <a:p>
            <a:pPr marL="0" indent="0" fontAlgn="base">
              <a:buNone/>
            </a:pPr>
            <a:r>
              <a:rPr lang="de-CH" sz="1400" dirty="0">
                <a:latin typeface="Consolas" panose="020B0609020204030204" pitchFamily="49" charset="0"/>
              </a:rPr>
              <a:t>R Inferno:		</a:t>
            </a:r>
            <a:r>
              <a:rPr lang="de-CH" sz="1400" dirty="0">
                <a:latin typeface="Consolas" panose="020B0609020204030204" pitchFamily="49" charset="0"/>
                <a:hlinkClick r:id="rId7"/>
              </a:rPr>
              <a:t>https://burns-stat.com/documents/books/the-r-inferno</a:t>
            </a:r>
            <a:endParaRPr lang="de-CH" sz="1400" dirty="0">
              <a:latin typeface="Consolas" panose="020B0609020204030204" pitchFamily="49" charset="0"/>
            </a:endParaRPr>
          </a:p>
          <a:p>
            <a:pPr marL="0" indent="0" fontAlgn="base">
              <a:buNone/>
            </a:pPr>
            <a:r>
              <a:rPr lang="de-CH" sz="1400" dirty="0" err="1">
                <a:latin typeface="Consolas" panose="020B0609020204030204" pitchFamily="49" charset="0"/>
              </a:rPr>
              <a:t>Efficient</a:t>
            </a:r>
            <a:r>
              <a:rPr lang="de-CH" sz="1400" dirty="0">
                <a:latin typeface="Consolas" panose="020B0609020204030204" pitchFamily="49" charset="0"/>
              </a:rPr>
              <a:t> R </a:t>
            </a:r>
            <a:r>
              <a:rPr lang="de-CH" sz="1400" dirty="0" err="1">
                <a:latin typeface="Consolas" panose="020B0609020204030204" pitchFamily="49" charset="0"/>
              </a:rPr>
              <a:t>Programming</a:t>
            </a:r>
            <a:r>
              <a:rPr lang="de-CH" sz="1400" dirty="0">
                <a:latin typeface="Consolas" panose="020B0609020204030204" pitchFamily="49" charset="0"/>
              </a:rPr>
              <a:t>:	</a:t>
            </a:r>
            <a:r>
              <a:rPr lang="de-CH" sz="1400" dirty="0">
                <a:latin typeface="Consolas" panose="020B0609020204030204" pitchFamily="49" charset="0"/>
                <a:hlinkClick r:id="rId8"/>
              </a:rPr>
              <a:t>https://csgillespie.github.io/efficientR</a:t>
            </a:r>
            <a:endParaRPr lang="de-CH" sz="1400" dirty="0">
              <a:latin typeface="Consolas" panose="020B0609020204030204" pitchFamily="49" charset="0"/>
            </a:endParaRPr>
          </a:p>
          <a:p>
            <a:pPr marL="0" indent="0" fontAlgn="base">
              <a:buNone/>
            </a:pPr>
            <a:r>
              <a:rPr lang="en-US" sz="1400" dirty="0">
                <a:latin typeface="Consolas" panose="020B0609020204030204" pitchFamily="49" charset="0"/>
              </a:rPr>
              <a:t>Examples Efficient R Code: 	</a:t>
            </a:r>
            <a:r>
              <a:rPr lang="en-US" sz="1400" dirty="0">
                <a:latin typeface="Consolas" panose="020B0609020204030204" pitchFamily="49" charset="0"/>
                <a:hlinkClick r:id="rId9"/>
              </a:rPr>
              <a:t>https://github.com/ycrc/efficient-R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 fontAlgn="base">
              <a:buNone/>
            </a:pPr>
            <a:r>
              <a:rPr lang="de-CH" sz="1400" dirty="0" err="1">
                <a:latin typeface="Consolas" panose="020B0609020204030204" pitchFamily="49" charset="0"/>
              </a:rPr>
              <a:t>RStudio</a:t>
            </a:r>
            <a:r>
              <a:rPr lang="de-CH" sz="1400" dirty="0">
                <a:latin typeface="Consolas" panose="020B0609020204030204" pitchFamily="49" charset="0"/>
              </a:rPr>
              <a:t> Webinars: 		</a:t>
            </a:r>
            <a:r>
              <a:rPr lang="de-CH" sz="1400" dirty="0">
                <a:latin typeface="Consolas" panose="020B0609020204030204" pitchFamily="49" charset="0"/>
                <a:hlinkClick r:id="rId10"/>
              </a:rPr>
              <a:t>https://resources.rstudio.com</a:t>
            </a:r>
            <a:endParaRPr lang="de-CH" sz="1400" dirty="0">
              <a:latin typeface="Consolas" panose="020B0609020204030204" pitchFamily="49" charset="0"/>
            </a:endParaRPr>
          </a:p>
          <a:p>
            <a:pPr marL="0" indent="0" fontAlgn="base">
              <a:buNone/>
            </a:pPr>
            <a:endParaRPr lang="de-CH" sz="1400" dirty="0">
              <a:latin typeface="Consolas" panose="020B0609020204030204" pitchFamily="49" charset="0"/>
            </a:endParaRPr>
          </a:p>
          <a:p>
            <a:pPr marL="0" indent="0" fontAlgn="base">
              <a:buNone/>
            </a:pPr>
            <a:endParaRPr lang="de-CH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214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Lexical Scoping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0091D726-8020-4E84-8221-B89E2466DC6D}"/>
              </a:ext>
            </a:extLst>
          </p:cNvPr>
          <p:cNvSpPr txBox="1">
            <a:spLocks/>
          </p:cNvSpPr>
          <p:nvPr/>
        </p:nvSpPr>
        <p:spPr bwMode="black">
          <a:xfrm>
            <a:off x="7104112" y="1484784"/>
            <a:ext cx="4464496" cy="4383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pt-BR" sz="1200" dirty="0">
                <a:latin typeface="Consolas" panose="020B0609020204030204" pitchFamily="49" charset="0"/>
              </a:rPr>
              <a:t>&gt;a &lt;- 1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 dirty="0">
                <a:latin typeface="Consolas" panose="020B0609020204030204" pitchFamily="49" charset="0"/>
              </a:rPr>
              <a:t>&gt; { a &lt;- 2 }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 dirty="0">
                <a:latin typeface="Consolas" panose="020B0609020204030204" pitchFamily="49" charset="0"/>
              </a:rPr>
              <a:t>&gt;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 dirty="0">
                <a:highlight>
                  <a:srgbClr val="99DDF3"/>
                </a:highlight>
                <a:latin typeface="Consolas" panose="020B0609020204030204" pitchFamily="49" charset="0"/>
              </a:rPr>
              <a:t>2</a:t>
            </a:r>
            <a:endParaRPr lang="en-GB" sz="1200" dirty="0">
              <a:highlight>
                <a:srgbClr val="99DDF3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a &lt;- 1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f &lt;- function() {print(a)}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f()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i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a &lt;- 1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f &lt;- function() { print(a) a &lt;- 2 print(a) }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f()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2&gt;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a &lt;- 1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f &lt;- function() { print(a) ; a &lt;&lt;- 2; print(a) }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f()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&gt; 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dirty="0">
                <a:highlight>
                  <a:srgbClr val="99DDF3"/>
                </a:highlight>
                <a:latin typeface="Consolas" panose="020B0609020204030204" pitchFamily="49" charset="0"/>
              </a:rPr>
              <a:t>2</a:t>
            </a:r>
            <a:endParaRPr lang="en-GB" sz="1200" dirty="0">
              <a:highlight>
                <a:srgbClr val="99DDF3"/>
              </a:highlight>
              <a:latin typeface="Consolas" panose="020B0609020204030204" pitchFamily="49" charset="0"/>
            </a:endParaRP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8F642CAE-C42F-494B-A9A3-46AAE9940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600" y="1470522"/>
            <a:ext cx="4464496" cy="432048"/>
          </a:xfrm>
        </p:spPr>
        <p:txBody>
          <a:bodyPr/>
          <a:lstStyle/>
          <a:p>
            <a:pPr marL="0" indent="0" algn="r">
              <a:buNone/>
            </a:pPr>
            <a:r>
              <a:rPr lang="de-CH" sz="1400" dirty="0" err="1"/>
              <a:t>no</a:t>
            </a:r>
            <a:r>
              <a:rPr lang="de-CH" sz="1400" dirty="0"/>
              <a:t> block </a:t>
            </a:r>
            <a:r>
              <a:rPr lang="de-CH" sz="1400" dirty="0" err="1"/>
              <a:t>scoping</a:t>
            </a:r>
            <a:r>
              <a:rPr lang="de-CH" sz="1400" dirty="0"/>
              <a:t> </a:t>
            </a:r>
            <a:endParaRPr lang="de-CH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83CB70A7-6A88-485C-866E-E4E551DF50B7}"/>
              </a:ext>
            </a:extLst>
          </p:cNvPr>
          <p:cNvSpPr txBox="1">
            <a:spLocks/>
          </p:cNvSpPr>
          <p:nvPr/>
        </p:nvSpPr>
        <p:spPr bwMode="black">
          <a:xfrm>
            <a:off x="695325" y="2357737"/>
            <a:ext cx="6264771" cy="692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sz="1400" dirty="0"/>
              <a:t>functions have access to environment (scope) they were created in </a:t>
            </a:r>
            <a:endParaRPr lang="en-US" dirty="0"/>
          </a:p>
          <a:p>
            <a:endParaRPr lang="de-CH" dirty="0"/>
          </a:p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70783A0D-E911-4A71-AE4A-D220113BBB53}"/>
              </a:ext>
            </a:extLst>
          </p:cNvPr>
          <p:cNvSpPr txBox="1">
            <a:spLocks/>
          </p:cNvSpPr>
          <p:nvPr/>
        </p:nvSpPr>
        <p:spPr bwMode="black">
          <a:xfrm>
            <a:off x="638454" y="4581128"/>
            <a:ext cx="6321642" cy="6926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</a:pPr>
            <a:r>
              <a:rPr lang="en-US" sz="1400" dirty="0"/>
              <a:t>variables created or modified within a function stay there unless assignment to enclosing environment (scope) is explicitly requested </a:t>
            </a:r>
          </a:p>
          <a:p>
            <a:endParaRPr lang="en-US" dirty="0"/>
          </a:p>
          <a:p>
            <a:endParaRPr lang="de-CH" dirty="0"/>
          </a:p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92A9188E-E9D1-4164-B5BC-625FEBCCBB86}"/>
              </a:ext>
            </a:extLst>
          </p:cNvPr>
          <p:cNvSpPr txBox="1">
            <a:spLocks/>
          </p:cNvSpPr>
          <p:nvPr/>
        </p:nvSpPr>
        <p:spPr bwMode="black">
          <a:xfrm>
            <a:off x="713835" y="3330676"/>
            <a:ext cx="6264771" cy="69264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dirty="0"/>
              <a:t>variables created or modified within a function stay there </a:t>
            </a:r>
            <a:endParaRPr lang="de-CH" sz="1400" dirty="0"/>
          </a:p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6015DE20-B335-4916-8FC5-768F8CF847D0}"/>
              </a:ext>
            </a:extLst>
          </p:cNvPr>
          <p:cNvSpPr txBox="1">
            <a:spLocks/>
          </p:cNvSpPr>
          <p:nvPr/>
        </p:nvSpPr>
        <p:spPr bwMode="black">
          <a:xfrm>
            <a:off x="6744072" y="6339497"/>
            <a:ext cx="1800200" cy="266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000" dirty="0" err="1">
                <a:highlight>
                  <a:srgbClr val="99DDF3"/>
                </a:highlight>
              </a:rPr>
              <a:t>answers</a:t>
            </a:r>
            <a:r>
              <a:rPr lang="de-CH" sz="1000" dirty="0">
                <a:highlight>
                  <a:srgbClr val="99DDF3"/>
                </a:highlight>
              </a:rPr>
              <a:t> </a:t>
            </a:r>
            <a:r>
              <a:rPr lang="de-CH" sz="1000" dirty="0" err="1">
                <a:highlight>
                  <a:srgbClr val="99DDF3"/>
                </a:highlight>
              </a:rPr>
              <a:t>from</a:t>
            </a:r>
            <a:r>
              <a:rPr lang="de-CH" sz="1000" dirty="0">
                <a:highlight>
                  <a:srgbClr val="99DDF3"/>
                </a:highlight>
              </a:rPr>
              <a:t> R Interpreter</a:t>
            </a:r>
            <a:endParaRPr lang="en-GB" sz="1000" dirty="0">
              <a:highlight>
                <a:srgbClr val="99DDF3"/>
              </a:highlight>
            </a:endParaRPr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686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B8971F6-7ECE-4839-B3A3-4A03E0EE5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520" y="1412776"/>
            <a:ext cx="11017250" cy="4824536"/>
          </a:xfrm>
        </p:spPr>
        <p:txBody>
          <a:bodyPr/>
          <a:lstStyle/>
          <a:p>
            <a:pPr lvl="1"/>
            <a:r>
              <a:rPr lang="en-GB" sz="1400" dirty="0"/>
              <a:t>is a programming language and free software (GNU license)</a:t>
            </a:r>
          </a:p>
          <a:p>
            <a:pPr lvl="1"/>
            <a:r>
              <a:rPr lang="en-GB" sz="1400" dirty="0" err="1"/>
              <a:t>RedMonk</a:t>
            </a:r>
            <a:r>
              <a:rPr lang="en-GB" sz="1400" dirty="0"/>
              <a:t> </a:t>
            </a:r>
            <a:r>
              <a:rPr lang="en-GB" sz="1400" dirty="0">
                <a:hlinkClick r:id="rId3"/>
              </a:rPr>
              <a:t>ranking</a:t>
            </a:r>
            <a:r>
              <a:rPr lang="en-GB" sz="1400" dirty="0"/>
              <a:t> Q1/2020: 13</a:t>
            </a:r>
            <a:r>
              <a:rPr lang="en-GB" sz="1400" baseline="30000" dirty="0"/>
              <a:t>th</a:t>
            </a:r>
            <a:r>
              <a:rPr lang="en-GB" sz="1400" dirty="0"/>
              <a:t> (1</a:t>
            </a:r>
            <a:r>
              <a:rPr lang="en-GB" sz="1400" baseline="30000" dirty="0"/>
              <a:t>st</a:t>
            </a:r>
            <a:r>
              <a:rPr lang="en-GB" sz="1400" dirty="0"/>
              <a:t> JavaScript, 2</a:t>
            </a:r>
            <a:r>
              <a:rPr lang="en-GB" sz="1400" baseline="30000" dirty="0"/>
              <a:t>nd</a:t>
            </a:r>
            <a:r>
              <a:rPr lang="en-GB" sz="1400" dirty="0"/>
              <a:t> Python), But constantly moving forward</a:t>
            </a:r>
          </a:p>
          <a:p>
            <a:pPr lvl="1"/>
            <a:r>
              <a:rPr lang="en-GB" sz="1400" dirty="0"/>
              <a:t>is widely used for statistical computing and data mining</a:t>
            </a:r>
          </a:p>
          <a:p>
            <a:pPr lvl="1"/>
            <a:r>
              <a:rPr lang="en-GB" sz="1400" dirty="0"/>
              <a:t>easy extendable via packages, large community (CRAN)</a:t>
            </a:r>
          </a:p>
          <a:p>
            <a:pPr lvl="1"/>
            <a:r>
              <a:rPr lang="en-GB" sz="1400" dirty="0"/>
              <a:t>is an interpreted language available on all major platforms, interactive, exploring</a:t>
            </a:r>
          </a:p>
          <a:p>
            <a:pPr lvl="1"/>
            <a:r>
              <a:rPr lang="en-GB" sz="1400" dirty="0"/>
              <a:t>dynamic data typing</a:t>
            </a:r>
          </a:p>
          <a:p>
            <a:pPr lvl="1"/>
            <a:r>
              <a:rPr lang="en-GB" sz="1400" dirty="0"/>
              <a:t>basic data structures for vectors, matrices, arrays and lists</a:t>
            </a:r>
          </a:p>
          <a:p>
            <a:pPr lvl="1"/>
            <a:r>
              <a:rPr lang="en-GB" sz="1400" dirty="0"/>
              <a:t>lexical scoping</a:t>
            </a:r>
          </a:p>
          <a:p>
            <a:pPr lvl="1"/>
            <a:r>
              <a:rPr lang="en-GB" sz="1400" dirty="0"/>
              <a:t>call by value</a:t>
            </a:r>
          </a:p>
          <a:p>
            <a:pPr lvl="1"/>
            <a:r>
              <a:rPr lang="en-GB" sz="1400" dirty="0"/>
              <a:t>everything is an object, including functions and expressions</a:t>
            </a:r>
          </a:p>
          <a:p>
            <a:pPr lvl="1"/>
            <a:r>
              <a:rPr lang="en-GB" sz="1400" dirty="0"/>
              <a:t>encourages ‘functional programming’ style (no global variables, all wrapped in functions)</a:t>
            </a:r>
          </a:p>
          <a:p>
            <a:pPr lvl="1"/>
            <a:r>
              <a:rPr lang="en-GB" sz="1400" dirty="0"/>
              <a:t>R v 1.0 released on Feb 29, 2000, today v 3.4.2, influenced by Lisp and particularly S in 1976</a:t>
            </a:r>
          </a:p>
          <a:p>
            <a:pPr lvl="1"/>
            <a:r>
              <a:rPr lang="en-GB" sz="1400" dirty="0"/>
              <a:t>free of charge available on SwissRe workplace via simple SNOW order (</a:t>
            </a:r>
            <a:r>
              <a:rPr lang="en-GB" sz="1400" dirty="0" err="1"/>
              <a:t>Rgui</a:t>
            </a:r>
            <a:r>
              <a:rPr lang="en-GB" sz="1400" dirty="0"/>
              <a:t>, R Studio)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92151"/>
            <a:ext cx="11017250" cy="432593"/>
          </a:xfrm>
        </p:spPr>
        <p:txBody>
          <a:bodyPr/>
          <a:lstStyle/>
          <a:p>
            <a:r>
              <a:rPr lang="en-GB" i="1" dirty="0" err="1"/>
              <a:t>int</a:t>
            </a:r>
            <a:r>
              <a:rPr lang="en-GB" sz="2800" b="1" dirty="0" err="1"/>
              <a:t>R</a:t>
            </a:r>
            <a:r>
              <a:rPr lang="en-GB" i="1" dirty="0" err="1"/>
              <a:t>oduction</a:t>
            </a:r>
            <a:endParaRPr lang="en-GB" i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824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R</a:t>
            </a:r>
            <a:r>
              <a:rPr lang="en-GB" i="1" dirty="0" err="1"/>
              <a:t>gui</a:t>
            </a:r>
            <a:r>
              <a:rPr lang="en-GB" i="1" dirty="0"/>
              <a:t> – development </a:t>
            </a:r>
            <a:r>
              <a:rPr lang="en-GB" i="1" dirty="0" err="1"/>
              <a:t>envi</a:t>
            </a:r>
            <a:r>
              <a:rPr lang="en-GB" b="1" dirty="0" err="1"/>
              <a:t>R</a:t>
            </a:r>
            <a:r>
              <a:rPr lang="en-GB" i="1" dirty="0" err="1"/>
              <a:t>onment</a:t>
            </a:r>
            <a:endParaRPr lang="en-GB" i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338CF1-A711-4EFD-BFF5-A9F89CBC8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179583"/>
            <a:ext cx="6984851" cy="4986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F87AB-E381-49DC-AD26-C48EED12C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22" y="2492896"/>
            <a:ext cx="5337783" cy="37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045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B8971F6-7ECE-4839-B3A3-4A03E0EE5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268760"/>
            <a:ext cx="5832723" cy="4537072"/>
          </a:xfrm>
        </p:spPr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en-GB" sz="1400" dirty="0"/>
              <a:t>assigned operator is </a:t>
            </a:r>
            <a:r>
              <a:rPr lang="en-GB" sz="1400" dirty="0">
                <a:latin typeface="Consolas" panose="020B0609020204030204" pitchFamily="49" charset="0"/>
              </a:rPr>
              <a:t>&lt;- , </a:t>
            </a:r>
            <a:r>
              <a:rPr lang="en-GB" sz="1400" dirty="0"/>
              <a:t>but </a:t>
            </a:r>
            <a:r>
              <a:rPr lang="en-GB" sz="1400" dirty="0">
                <a:latin typeface="Consolas" panose="020B0609020204030204" pitchFamily="49" charset="0"/>
              </a:rPr>
              <a:t>=</a:t>
            </a:r>
            <a:r>
              <a:rPr lang="en-GB" sz="1400" dirty="0"/>
              <a:t> works too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GB" sz="1400" dirty="0"/>
              <a:t>no variable declarations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GB" sz="1400" dirty="0"/>
              <a:t>loops, if/else etc. all available (but wrong  programming style)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GB" sz="1400" dirty="0" err="1"/>
              <a:t>install.packages</a:t>
            </a:r>
            <a:r>
              <a:rPr lang="en-GB" sz="1400" dirty="0"/>
              <a:t>(“…”); library(….)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GB" sz="1400" dirty="0"/>
              <a:t>basic data type is a object with two intrinsic attributes:</a:t>
            </a:r>
          </a:p>
          <a:p>
            <a:pPr marL="433387" lvl="1" indent="-171450">
              <a:buFont typeface="Symbol" panose="05050102010706020507" pitchFamily="18" charset="2"/>
              <a:buChar char="-"/>
            </a:pPr>
            <a:r>
              <a:rPr lang="en-GB" sz="1200" dirty="0"/>
              <a:t>- mode = basic data type like ‘numeric’, ‘character’, ‘complex’, ‘logical’</a:t>
            </a:r>
          </a:p>
          <a:p>
            <a:pPr marL="433387" lvl="1" indent="-171450">
              <a:buFont typeface="Symbol" panose="05050102010706020507" pitchFamily="18" charset="2"/>
              <a:buChar char="-"/>
            </a:pPr>
            <a:r>
              <a:rPr lang="en-GB" sz="1200" dirty="0"/>
              <a:t>- length = number of basic elements in the object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en-GB" sz="1400" dirty="0"/>
              <a:t>every object is a list</a:t>
            </a:r>
          </a:p>
          <a:p>
            <a:pPr marL="704850" lvl="2" indent="-171450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pt-B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 = 5;  b = 7</a:t>
            </a:r>
          </a:p>
          <a:p>
            <a:pPr marL="704850" lvl="2" indent="-171450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pt-B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a*b</a:t>
            </a:r>
          </a:p>
          <a:p>
            <a:pPr marL="704850" lvl="2" indent="-171450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en-GB" sz="1000" dirty="0">
                <a:highlight>
                  <a:srgbClr val="99DDF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35</a:t>
            </a:r>
          </a:p>
          <a:p>
            <a:pPr marL="704850" lvl="2" indent="-171450">
              <a:spcBef>
                <a:spcPts val="0"/>
              </a:spcBef>
              <a:buFont typeface="Symbol" panose="05050102010706020507" pitchFamily="18" charset="2"/>
              <a:buChar char="-"/>
            </a:pP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04850" lvl="2" indent="-171450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pl-P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u = c(1, 3, 5, 7)</a:t>
            </a:r>
            <a:r>
              <a:rPr lang="de-CH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pl-P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v = c(10,100,1000, 10000)</a:t>
            </a:r>
          </a:p>
          <a:p>
            <a:pPr marL="704850" lvl="2" indent="-171450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pl-P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&gt; u*v</a:t>
            </a:r>
          </a:p>
          <a:p>
            <a:pPr marL="704850" lvl="2" indent="-171450">
              <a:spcBef>
                <a:spcPts val="0"/>
              </a:spcBef>
              <a:buFont typeface="Symbol" panose="05050102010706020507" pitchFamily="18" charset="2"/>
              <a:buChar char="-"/>
            </a:pPr>
            <a:r>
              <a:rPr lang="pl-PL" sz="1000" dirty="0">
                <a:highlight>
                  <a:srgbClr val="99DDF3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[1]    10   300  5000 70000</a:t>
            </a:r>
            <a:endParaRPr lang="en-GB" sz="1200" dirty="0">
              <a:highlight>
                <a:srgbClr val="99DDF3"/>
              </a:highlight>
            </a:endParaRPr>
          </a:p>
          <a:p>
            <a:pPr marL="285750" lvl="1" indent="-285750">
              <a:spcBef>
                <a:spcPts val="1200"/>
              </a:spcBef>
              <a:buSzPct val="100000"/>
              <a:buFont typeface="Symbol" panose="05050102010706020507" pitchFamily="18" charset="2"/>
              <a:buChar char="-"/>
            </a:pPr>
            <a:r>
              <a:rPr lang="en-GB" sz="1400" dirty="0"/>
              <a:t>functions and expressions are regular objects like any other</a:t>
            </a:r>
          </a:p>
          <a:p>
            <a:pPr marL="261937" lvl="1" indent="0">
              <a:buNone/>
            </a:pPr>
            <a:endParaRPr lang="en-GB" sz="1200" dirty="0"/>
          </a:p>
          <a:p>
            <a:pPr marL="261937" lvl="1" indent="0">
              <a:buNone/>
            </a:pPr>
            <a:endParaRPr lang="en-GB" sz="1200" dirty="0"/>
          </a:p>
          <a:p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92151"/>
            <a:ext cx="11017250" cy="432593"/>
          </a:xfrm>
        </p:spPr>
        <p:txBody>
          <a:bodyPr/>
          <a:lstStyle/>
          <a:p>
            <a:r>
              <a:rPr lang="en-GB" i="1" dirty="0"/>
              <a:t>syntax, data types and </a:t>
            </a:r>
            <a:r>
              <a:rPr lang="en-GB" i="1" dirty="0" err="1"/>
              <a:t>ope</a:t>
            </a:r>
            <a:r>
              <a:rPr lang="en-GB" b="1" dirty="0" err="1"/>
              <a:t>R</a:t>
            </a:r>
            <a:r>
              <a:rPr lang="en-GB" i="1" dirty="0" err="1"/>
              <a:t>ato</a:t>
            </a:r>
            <a:r>
              <a:rPr lang="en-GB" b="1" dirty="0" err="1"/>
              <a:t>R</a:t>
            </a:r>
            <a:r>
              <a:rPr lang="en-GB" i="1" dirty="0" err="1"/>
              <a:t>s</a:t>
            </a:r>
            <a:endParaRPr lang="en-GB" i="1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6744072" y="1268760"/>
            <a:ext cx="4957698" cy="4752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latin typeface="Consolas" panose="020B0609020204030204" pitchFamily="49" charset="0"/>
              </a:rPr>
              <a:t>&gt; x &lt;- 1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latin typeface="Consolas" panose="020B0609020204030204" pitchFamily="49" charset="0"/>
              </a:rPr>
              <a:t>&gt; mode(x)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highlight>
                  <a:srgbClr val="99DDF3"/>
                </a:highlight>
                <a:latin typeface="Consolas" panose="020B0609020204030204" pitchFamily="49" charset="0"/>
              </a:rPr>
              <a:t>[1] "numeric"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latin typeface="Consolas" panose="020B0609020204030204" pitchFamily="49" charset="0"/>
              </a:rPr>
              <a:t>&gt; length(x)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highlight>
                  <a:srgbClr val="99DDF3"/>
                </a:highlight>
                <a:latin typeface="Consolas" panose="020B0609020204030204" pitchFamily="49" charset="0"/>
              </a:rPr>
              <a:t>[1]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latin typeface="Consolas" panose="020B0609020204030204" pitchFamily="49" charset="0"/>
              </a:rPr>
              <a:t>&gt;  A &lt;- "</a:t>
            </a:r>
            <a:r>
              <a:rPr lang="en-GB" sz="1200" dirty="0" err="1">
                <a:latin typeface="Consolas" panose="020B0609020204030204" pitchFamily="49" charset="0"/>
              </a:rPr>
              <a:t>Gomphotherium</a:t>
            </a:r>
            <a:r>
              <a:rPr lang="en-GB" sz="1200" dirty="0">
                <a:latin typeface="Consolas" panose="020B0609020204030204" pitchFamily="49" charset="0"/>
              </a:rPr>
              <a:t>"; </a:t>
            </a:r>
            <a:r>
              <a:rPr lang="en-GB" sz="1200" dirty="0" err="1">
                <a:latin typeface="Consolas" panose="020B0609020204030204" pitchFamily="49" charset="0"/>
              </a:rPr>
              <a:t>compar</a:t>
            </a:r>
            <a:r>
              <a:rPr lang="en-GB" sz="1200" dirty="0">
                <a:latin typeface="Consolas" panose="020B0609020204030204" pitchFamily="49" charset="0"/>
              </a:rPr>
              <a:t> &lt;- TRUE; z &lt;- 1i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latin typeface="Consolas" panose="020B0609020204030204" pitchFamily="49" charset="0"/>
              </a:rPr>
              <a:t>&gt; mode(A); mode(</a:t>
            </a:r>
            <a:r>
              <a:rPr lang="en-GB" sz="1200" dirty="0" err="1">
                <a:latin typeface="Consolas" panose="020B0609020204030204" pitchFamily="49" charset="0"/>
              </a:rPr>
              <a:t>compar</a:t>
            </a:r>
            <a:r>
              <a:rPr lang="en-GB" sz="1200" dirty="0">
                <a:latin typeface="Consolas" panose="020B0609020204030204" pitchFamily="49" charset="0"/>
              </a:rPr>
              <a:t>); mode(z)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highlight>
                  <a:srgbClr val="99DDF3"/>
                </a:highlight>
                <a:latin typeface="Consolas" panose="020B0609020204030204" pitchFamily="49" charset="0"/>
              </a:rPr>
              <a:t>[1] "character"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highlight>
                  <a:srgbClr val="99DDF3"/>
                </a:highlight>
                <a:latin typeface="Consolas" panose="020B0609020204030204" pitchFamily="49" charset="0"/>
              </a:rPr>
              <a:t>[1] "logical"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200" dirty="0">
                <a:highlight>
                  <a:srgbClr val="99DDF3"/>
                </a:highlight>
                <a:latin typeface="Consolas" panose="020B0609020204030204" pitchFamily="49" charset="0"/>
              </a:rPr>
              <a:t>[1] "complex“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200" dirty="0">
                <a:latin typeface="Consolas" panose="020B0609020204030204" pitchFamily="49" charset="0"/>
              </a:rPr>
              <a:t>&gt; a &lt;- 1; b &lt;- 2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 dirty="0">
                <a:latin typeface="Consolas" panose="020B0609020204030204" pitchFamily="49" charset="0"/>
              </a:rPr>
              <a:t>&gt; </a:t>
            </a:r>
            <a:r>
              <a:rPr lang="pt-BR" sz="1200" dirty="0" err="1">
                <a:latin typeface="Consolas" panose="020B0609020204030204" pitchFamily="49" charset="0"/>
              </a:rPr>
              <a:t>a+b</a:t>
            </a:r>
            <a:endParaRPr lang="pt-BR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200" dirty="0">
                <a:highlight>
                  <a:srgbClr val="99DDF3"/>
                </a:highlight>
                <a:latin typeface="Consolas" panose="020B0609020204030204" pitchFamily="49" charset="0"/>
              </a:rPr>
              <a:t>[1]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 dirty="0">
                <a:latin typeface="Consolas" panose="020B0609020204030204" pitchFamily="49" charset="0"/>
              </a:rPr>
              <a:t>&gt; a &lt;- 1:10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 dirty="0">
                <a:latin typeface="Consolas" panose="020B0609020204030204" pitchFamily="49" charset="0"/>
              </a:rPr>
              <a:t>&gt; b &lt;- 101:110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 dirty="0">
                <a:latin typeface="Consolas" panose="020B0609020204030204" pitchFamily="49" charset="0"/>
              </a:rPr>
              <a:t>&gt; </a:t>
            </a:r>
            <a:r>
              <a:rPr lang="pt-BR" sz="1200" dirty="0" err="1">
                <a:latin typeface="Consolas" panose="020B0609020204030204" pitchFamily="49" charset="0"/>
              </a:rPr>
              <a:t>a+b</a:t>
            </a:r>
            <a:endParaRPr lang="pt-BR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200" dirty="0">
                <a:highlight>
                  <a:srgbClr val="99DDF3"/>
                </a:highlight>
                <a:latin typeface="Consolas" panose="020B0609020204030204" pitchFamily="49" charset="0"/>
              </a:rPr>
              <a:t> [1] 102 104 106 108 110 112 114 116 118 120</a:t>
            </a:r>
          </a:p>
          <a:p>
            <a:pPr marL="0" indent="0">
              <a:spcBef>
                <a:spcPts val="0"/>
              </a:spcBef>
              <a:buNone/>
            </a:pPr>
            <a:endParaRPr lang="en-GB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CH" sz="1200" dirty="0">
                <a:latin typeface="Consolas" panose="020B0609020204030204" pitchFamily="49" charset="0"/>
              </a:rPr>
              <a:t>f &lt;- </a:t>
            </a:r>
            <a:r>
              <a:rPr lang="de-CH" sz="1200" dirty="0" err="1">
                <a:latin typeface="Consolas" panose="020B0609020204030204" pitchFamily="49" charset="0"/>
              </a:rPr>
              <a:t>function</a:t>
            </a:r>
            <a:r>
              <a:rPr lang="de-CH" sz="1200" dirty="0">
                <a:latin typeface="Consolas" panose="020B0609020204030204" pitchFamily="49" charset="0"/>
              </a:rPr>
              <a:t>(x, y) { z &lt;- 3 * x + 4 * y; </a:t>
            </a:r>
            <a:r>
              <a:rPr lang="de-CH" sz="1200" dirty="0" err="1">
                <a:latin typeface="Consolas" panose="020B0609020204030204" pitchFamily="49" charset="0"/>
              </a:rPr>
              <a:t>return</a:t>
            </a:r>
            <a:r>
              <a:rPr lang="de-CH" sz="1200" dirty="0">
                <a:latin typeface="Consolas" panose="020B0609020204030204" pitchFamily="49" charset="0"/>
              </a:rPr>
              <a:t>(z) }</a:t>
            </a:r>
          </a:p>
          <a:p>
            <a:pPr marL="0" indent="0">
              <a:spcBef>
                <a:spcPts val="0"/>
              </a:spcBef>
              <a:buNone/>
            </a:pPr>
            <a:endParaRPr lang="de-CH" sz="12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de-CH" sz="1200" dirty="0">
                <a:latin typeface="Consolas" panose="020B0609020204030204" pitchFamily="49" charset="0"/>
              </a:rPr>
              <a:t>&gt; f(1, 2)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CH" sz="1200" dirty="0">
                <a:highlight>
                  <a:srgbClr val="99DDF3"/>
                </a:highlight>
                <a:latin typeface="Consolas" panose="020B0609020204030204" pitchFamily="49" charset="0"/>
              </a:rPr>
              <a:t>[1] 11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CH" sz="1200" dirty="0">
                <a:latin typeface="Consolas" panose="020B0609020204030204" pitchFamily="49" charset="0"/>
              </a:rPr>
              <a:t>&gt; f(c(1,2,3), c(5,3,4))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CH" sz="1200" dirty="0">
                <a:highlight>
                  <a:srgbClr val="99DDF3"/>
                </a:highlight>
                <a:latin typeface="Consolas" panose="020B0609020204030204" pitchFamily="49" charset="0"/>
              </a:rPr>
              <a:t>[1] 23 18 25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CH" sz="1200" dirty="0">
                <a:latin typeface="Consolas" panose="020B0609020204030204" pitchFamily="49" charset="0"/>
              </a:rPr>
              <a:t>&gt; f(1:3, 4)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CH" sz="1200" dirty="0">
                <a:highlight>
                  <a:srgbClr val="99DDF3"/>
                </a:highlight>
                <a:latin typeface="Consolas" panose="020B0609020204030204" pitchFamily="49" charset="0"/>
              </a:rPr>
              <a:t>[1] 19 22 25</a:t>
            </a:r>
            <a:endParaRPr lang="en-GB" sz="1200" dirty="0">
              <a:highlight>
                <a:srgbClr val="99DDF3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000" dirty="0">
              <a:latin typeface="Consolas" panose="020B0609020204030204" pitchFamily="49" charset="0"/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26CEFBB8-F9D8-4488-BB2D-207B18964770}"/>
              </a:ext>
            </a:extLst>
          </p:cNvPr>
          <p:cNvSpPr txBox="1">
            <a:spLocks/>
          </p:cNvSpPr>
          <p:nvPr/>
        </p:nvSpPr>
        <p:spPr bwMode="black">
          <a:xfrm>
            <a:off x="6744072" y="6339497"/>
            <a:ext cx="1800200" cy="266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000" dirty="0" err="1">
                <a:highlight>
                  <a:srgbClr val="99DDF3"/>
                </a:highlight>
              </a:rPr>
              <a:t>answers</a:t>
            </a:r>
            <a:r>
              <a:rPr lang="de-CH" sz="1000" dirty="0">
                <a:highlight>
                  <a:srgbClr val="99DDF3"/>
                </a:highlight>
              </a:rPr>
              <a:t> </a:t>
            </a:r>
            <a:r>
              <a:rPr lang="de-CH" sz="1000" dirty="0" err="1">
                <a:highlight>
                  <a:srgbClr val="99DDF3"/>
                </a:highlight>
              </a:rPr>
              <a:t>from</a:t>
            </a:r>
            <a:r>
              <a:rPr lang="de-CH" sz="1000" dirty="0">
                <a:highlight>
                  <a:srgbClr val="99DDF3"/>
                </a:highlight>
              </a:rPr>
              <a:t> R Interpreter</a:t>
            </a:r>
            <a:endParaRPr lang="en-GB" sz="1000" dirty="0">
              <a:highlight>
                <a:srgbClr val="99DDF3"/>
              </a:highlight>
            </a:endParaRPr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409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 err="1"/>
              <a:t>gene</a:t>
            </a:r>
            <a:r>
              <a:rPr lang="en-GB" b="1" dirty="0" err="1"/>
              <a:t>R</a:t>
            </a:r>
            <a:r>
              <a:rPr lang="en-GB" i="1" dirty="0" err="1"/>
              <a:t>ating</a:t>
            </a:r>
            <a:r>
              <a:rPr lang="en-GB" i="1" dirty="0"/>
              <a:t> data (1/2)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695325" y="1590457"/>
            <a:ext cx="5761664" cy="47490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</a:rPr>
              <a:t>&gt; y &lt;-  </a:t>
            </a:r>
            <a:r>
              <a:rPr lang="en-GB" sz="1400" dirty="0" err="1">
                <a:latin typeface="Consolas" panose="020B0609020204030204" pitchFamily="49" charset="0"/>
              </a:rPr>
              <a:t>seq</a:t>
            </a:r>
            <a:r>
              <a:rPr lang="en-GB" sz="1400" dirty="0">
                <a:latin typeface="Consolas" panose="020B0609020204030204" pitchFamily="49" charset="0"/>
              </a:rPr>
              <a:t>(1, 5, 0.5)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1.0 1.5 2.0 2.5 3.0 3.5 4.0 4.5 5.0</a:t>
            </a:r>
          </a:p>
          <a:p>
            <a:pPr marL="0" indent="0">
              <a:spcBef>
                <a:spcPts val="0"/>
              </a:spcBef>
              <a:buNone/>
            </a:pPr>
            <a:endParaRPr lang="en-GB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</a:rPr>
              <a:t>&gt; g &lt;- </a:t>
            </a:r>
            <a:r>
              <a:rPr lang="en-GB" sz="1400" dirty="0" err="1">
                <a:latin typeface="Consolas" panose="020B0609020204030204" pitchFamily="49" charset="0"/>
              </a:rPr>
              <a:t>gl</a:t>
            </a:r>
            <a:r>
              <a:rPr lang="en-GB" sz="1400" dirty="0">
                <a:latin typeface="Consolas" panose="020B0609020204030204" pitchFamily="49" charset="0"/>
              </a:rPr>
              <a:t>(2, 6, label=c("P&amp;C", "</a:t>
            </a:r>
            <a:r>
              <a:rPr lang="en-GB" sz="1400" dirty="0" err="1">
                <a:latin typeface="Consolas" panose="020B0609020204030204" pitchFamily="49" charset="0"/>
              </a:rPr>
              <a:t>CorSo</a:t>
            </a:r>
            <a:r>
              <a:rPr lang="en-GB" sz="1400" dirty="0">
                <a:latin typeface="Consolas" panose="020B0609020204030204" pitchFamily="49" charset="0"/>
              </a:rPr>
              <a:t>"))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P&amp;C   </a:t>
            </a:r>
            <a:r>
              <a:rPr lang="it-IT" sz="1400" dirty="0" err="1">
                <a:highlight>
                  <a:srgbClr val="99DDF3"/>
                </a:highlight>
                <a:latin typeface="Consolas" panose="020B0609020204030204" pitchFamily="49" charset="0"/>
              </a:rPr>
              <a:t>P&amp;C</a:t>
            </a:r>
            <a:r>
              <a:rPr lang="it-IT" sz="1400" dirty="0">
                <a:highlight>
                  <a:srgbClr val="99DDF3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>
                <a:highlight>
                  <a:srgbClr val="99DDF3"/>
                </a:highlight>
                <a:latin typeface="Consolas" panose="020B0609020204030204" pitchFamily="49" charset="0"/>
              </a:rPr>
              <a:t>P&amp;C</a:t>
            </a:r>
            <a:r>
              <a:rPr lang="it-IT" sz="1400" dirty="0">
                <a:highlight>
                  <a:srgbClr val="99DDF3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>
                <a:highlight>
                  <a:srgbClr val="99DDF3"/>
                </a:highlight>
                <a:latin typeface="Consolas" panose="020B0609020204030204" pitchFamily="49" charset="0"/>
              </a:rPr>
              <a:t>P&amp;C</a:t>
            </a:r>
            <a:r>
              <a:rPr lang="it-IT" sz="1400" dirty="0">
                <a:highlight>
                  <a:srgbClr val="99DDF3"/>
                </a:highlight>
                <a:latin typeface="Consolas" panose="020B0609020204030204" pitchFamily="49" charset="0"/>
              </a:rPr>
              <a:t>   </a:t>
            </a:r>
            <a:r>
              <a:rPr lang="it-IT" sz="1400" dirty="0" err="1">
                <a:highlight>
                  <a:srgbClr val="99DDF3"/>
                </a:highlight>
                <a:latin typeface="Consolas" panose="020B0609020204030204" pitchFamily="49" charset="0"/>
              </a:rPr>
              <a:t>CorSo</a:t>
            </a:r>
            <a:r>
              <a:rPr lang="it-IT" sz="1400" dirty="0">
                <a:highlight>
                  <a:srgbClr val="99DDF3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highlight>
                  <a:srgbClr val="99DDF3"/>
                </a:highlight>
                <a:latin typeface="Consolas" panose="020B0609020204030204" pitchFamily="49" charset="0"/>
              </a:rPr>
              <a:t>CorSo</a:t>
            </a:r>
            <a:r>
              <a:rPr lang="it-IT" sz="1400" dirty="0">
                <a:highlight>
                  <a:srgbClr val="99DDF3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highlight>
                  <a:srgbClr val="99DDF3"/>
                </a:highlight>
                <a:latin typeface="Consolas" panose="020B0609020204030204" pitchFamily="49" charset="0"/>
              </a:rPr>
              <a:t>CorSo</a:t>
            </a:r>
            <a:r>
              <a:rPr lang="it-IT" sz="1400" dirty="0">
                <a:highlight>
                  <a:srgbClr val="99DDF3"/>
                </a:highlight>
                <a:latin typeface="Consolas" panose="020B0609020204030204" pitchFamily="49" charset="0"/>
              </a:rPr>
              <a:t> </a:t>
            </a:r>
            <a:r>
              <a:rPr lang="it-IT" sz="1400" dirty="0" err="1">
                <a:highlight>
                  <a:srgbClr val="99DDF3"/>
                </a:highlight>
                <a:latin typeface="Consolas" panose="020B0609020204030204" pitchFamily="49" charset="0"/>
              </a:rPr>
              <a:t>CorSo</a:t>
            </a:r>
            <a:endParaRPr lang="it-IT" sz="1400" dirty="0">
              <a:highlight>
                <a:srgbClr val="99DDF3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1400" dirty="0" err="1">
                <a:highlight>
                  <a:srgbClr val="99DDF3"/>
                </a:highlight>
                <a:latin typeface="Consolas" panose="020B0609020204030204" pitchFamily="49" charset="0"/>
              </a:rPr>
              <a:t>Levels</a:t>
            </a:r>
            <a:r>
              <a:rPr lang="it-IT" sz="1400" dirty="0">
                <a:highlight>
                  <a:srgbClr val="99DDF3"/>
                </a:highlight>
                <a:latin typeface="Consolas" panose="020B0609020204030204" pitchFamily="49" charset="0"/>
              </a:rPr>
              <a:t>: P&amp;C </a:t>
            </a:r>
            <a:r>
              <a:rPr lang="it-IT" sz="1400" dirty="0" err="1">
                <a:highlight>
                  <a:srgbClr val="99DDF3"/>
                </a:highlight>
                <a:latin typeface="Consolas" panose="020B0609020204030204" pitchFamily="49" charset="0"/>
              </a:rPr>
              <a:t>CorSo</a:t>
            </a:r>
            <a:r>
              <a:rPr lang="it-IT" sz="1400" dirty="0">
                <a:highlight>
                  <a:srgbClr val="99DDF3"/>
                </a:highlight>
                <a:latin typeface="Consolas" panose="020B0609020204030204" pitchFamily="49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</a:rPr>
              <a:t>&gt; mode(g)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"numeric"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latin typeface="Consolas" panose="020B0609020204030204" pitchFamily="49" charset="0"/>
              </a:rPr>
              <a:t>&gt; length(g)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12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latin typeface="Consolas" panose="020B0609020204030204" pitchFamily="49" charset="0"/>
              </a:rPr>
              <a:t>rnorm</a:t>
            </a:r>
            <a:r>
              <a:rPr lang="en-US" sz="1400" dirty="0">
                <a:latin typeface="Consolas" panose="020B0609020204030204" pitchFamily="49" charset="0"/>
              </a:rPr>
              <a:t>(10, mean=0, </a:t>
            </a:r>
            <a:r>
              <a:rPr lang="en-US" sz="1400" dirty="0" err="1">
                <a:latin typeface="Consolas" panose="020B0609020204030204" pitchFamily="49" charset="0"/>
              </a:rPr>
              <a:t>sd</a:t>
            </a:r>
            <a:r>
              <a:rPr lang="en-US" sz="1400" dirty="0">
                <a:latin typeface="Consolas" panose="020B0609020204030204" pitchFamily="49" charset="0"/>
              </a:rPr>
              <a:t>=1)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 [1]  0.05587940  0.41442489 -0.92940919 -0.65734926 -0.03406387 -2.25820391 -0.52374792  1.18802814  1.51562024  0.18336364</a:t>
            </a: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x &lt;- </a:t>
            </a:r>
            <a:r>
              <a:rPr lang="en-US" sz="1400" dirty="0" err="1">
                <a:latin typeface="Consolas" panose="020B0609020204030204" pitchFamily="49" charset="0"/>
              </a:rPr>
              <a:t>rnorm</a:t>
            </a:r>
            <a:r>
              <a:rPr lang="en-US" sz="1400" dirty="0">
                <a:latin typeface="Consolas" panose="020B0609020204030204" pitchFamily="49" charset="0"/>
              </a:rPr>
              <a:t>(1e6)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length(x)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1000000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sum(x)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[1] -81.05754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hist(</a:t>
            </a:r>
            <a:r>
              <a:rPr lang="en-US" sz="1400" dirty="0" err="1">
                <a:latin typeface="Consolas" panose="020B0609020204030204" pitchFamily="49" charset="0"/>
              </a:rPr>
              <a:t>rnorm</a:t>
            </a:r>
            <a:r>
              <a:rPr lang="en-US" sz="1400" dirty="0">
                <a:latin typeface="Consolas" panose="020B0609020204030204" pitchFamily="49" charset="0"/>
              </a:rPr>
              <a:t>(1e6),  breaks=200, col=2)</a:t>
            </a:r>
            <a:endParaRPr lang="en-US" sz="1400" dirty="0">
              <a:highlight>
                <a:srgbClr val="99DDF3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GB" sz="1000" dirty="0"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F1FF1-D134-424D-ACC7-D21296204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1745098"/>
            <a:ext cx="3163499" cy="2773906"/>
          </a:xfrm>
          <a:prstGeom prst="rect">
            <a:avLst/>
          </a:prstGeom>
        </p:spPr>
      </p:pic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8B189E58-F3ED-4F1D-90CA-BAD293C702F0}"/>
              </a:ext>
            </a:extLst>
          </p:cNvPr>
          <p:cNvSpPr txBox="1">
            <a:spLocks/>
          </p:cNvSpPr>
          <p:nvPr/>
        </p:nvSpPr>
        <p:spPr bwMode="black">
          <a:xfrm>
            <a:off x="695325" y="1065115"/>
            <a:ext cx="11017250" cy="31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"/>
              </a:spcBef>
              <a:buNone/>
            </a:pPr>
            <a:r>
              <a:rPr lang="en-GB" sz="1400" dirty="0"/>
              <a:t>Lists can be generated with lots of build in operators and statistical functions:</a:t>
            </a:r>
          </a:p>
          <a:p>
            <a:endParaRPr lang="en-GB" dirty="0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50C98718-27CB-4C28-8D95-3F7C2C8A8F61}"/>
              </a:ext>
            </a:extLst>
          </p:cNvPr>
          <p:cNvSpPr txBox="1">
            <a:spLocks/>
          </p:cNvSpPr>
          <p:nvPr/>
        </p:nvSpPr>
        <p:spPr bwMode="black">
          <a:xfrm>
            <a:off x="6744072" y="6339497"/>
            <a:ext cx="1800200" cy="266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000" dirty="0" err="1">
                <a:highlight>
                  <a:srgbClr val="99DDF3"/>
                </a:highlight>
              </a:rPr>
              <a:t>answers</a:t>
            </a:r>
            <a:r>
              <a:rPr lang="de-CH" sz="1000" dirty="0">
                <a:highlight>
                  <a:srgbClr val="99DDF3"/>
                </a:highlight>
              </a:rPr>
              <a:t> </a:t>
            </a:r>
            <a:r>
              <a:rPr lang="de-CH" sz="1000" dirty="0" err="1">
                <a:highlight>
                  <a:srgbClr val="99DDF3"/>
                </a:highlight>
              </a:rPr>
              <a:t>from</a:t>
            </a:r>
            <a:r>
              <a:rPr lang="de-CH" sz="1000" dirty="0">
                <a:highlight>
                  <a:srgbClr val="99DDF3"/>
                </a:highlight>
              </a:rPr>
              <a:t> R Interpreter</a:t>
            </a:r>
            <a:endParaRPr lang="en-GB" sz="1000" dirty="0">
              <a:highlight>
                <a:srgbClr val="99DDF3"/>
              </a:highlight>
            </a:endParaRPr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AA7621-C108-4293-9D7C-190A718BD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0256" y="2948836"/>
            <a:ext cx="3096419" cy="31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7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692151"/>
            <a:ext cx="11017250" cy="504601"/>
          </a:xfrm>
        </p:spPr>
        <p:txBody>
          <a:bodyPr/>
          <a:lstStyle/>
          <a:p>
            <a:r>
              <a:rPr lang="en-GB" i="1" dirty="0" err="1"/>
              <a:t>gene</a:t>
            </a:r>
            <a:r>
              <a:rPr lang="en-GB" b="1" dirty="0" err="1"/>
              <a:t>R</a:t>
            </a:r>
            <a:r>
              <a:rPr lang="en-GB" i="1" dirty="0" err="1"/>
              <a:t>ating</a:t>
            </a:r>
            <a:r>
              <a:rPr lang="en-GB" i="1" dirty="0"/>
              <a:t> data (2/2)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719062" y="1601294"/>
            <a:ext cx="7177138" cy="48712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matrix(1:6, 2, 3, </a:t>
            </a:r>
            <a:r>
              <a:rPr lang="en-US" sz="1400" dirty="0" err="1">
                <a:latin typeface="Consolas" panose="020B0609020204030204" pitchFamily="49" charset="0"/>
              </a:rPr>
              <a:t>byrow</a:t>
            </a:r>
            <a:r>
              <a:rPr lang="en-US" sz="1400" dirty="0">
                <a:latin typeface="Consolas" panose="020B0609020204030204" pitchFamily="49" charset="0"/>
              </a:rPr>
              <a:t>=TRUE)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     [,1] [,2] [,3]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[1,]    1    2   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[2,]    4    5    6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 m1 &lt;- matrix(1, nr = 2, </a:t>
            </a:r>
            <a:r>
              <a:rPr lang="en-US" sz="1400" dirty="0" err="1">
                <a:latin typeface="Consolas" panose="020B0609020204030204" pitchFamily="49" charset="0"/>
              </a:rPr>
              <a:t>nc</a:t>
            </a:r>
            <a:r>
              <a:rPr lang="en-US" sz="1400" dirty="0">
                <a:latin typeface="Consolas" panose="020B0609020204030204" pitchFamily="49" charset="0"/>
              </a:rPr>
              <a:t> = 2) ; m2 &lt;- matrix(2, nr = 2, </a:t>
            </a:r>
            <a:r>
              <a:rPr lang="en-US" sz="1400" dirty="0" err="1">
                <a:latin typeface="Consolas" panose="020B0609020204030204" pitchFamily="49" charset="0"/>
              </a:rPr>
              <a:t>nc</a:t>
            </a:r>
            <a:r>
              <a:rPr lang="en-US" sz="1400" dirty="0">
                <a:latin typeface="Consolas" panose="020B0609020204030204" pitchFamily="49" charset="0"/>
              </a:rPr>
              <a:t> = 2)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m1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     [,1] [,2]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[1,]    1   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[2,]    1   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m2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     [,1] [,2]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[1,]    2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[2,]    2    2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latin typeface="Consolas" panose="020B0609020204030204" pitchFamily="49" charset="0"/>
              </a:rPr>
              <a:t>cbind</a:t>
            </a:r>
            <a:r>
              <a:rPr lang="en-US" sz="1400" dirty="0">
                <a:latin typeface="Consolas" panose="020B0609020204030204" pitchFamily="49" charset="0"/>
              </a:rPr>
              <a:t>(m1, m2)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     [,1] [,2] [,3] [,4]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[1,]    1    1    2   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highlight>
                  <a:srgbClr val="99DDF3"/>
                </a:highlight>
                <a:latin typeface="Consolas" panose="020B0609020204030204" pitchFamily="49" charset="0"/>
              </a:rPr>
              <a:t>[2,]    1    1    2    2</a:t>
            </a:r>
          </a:p>
          <a:p>
            <a:pPr marL="0" indent="0">
              <a:spcBef>
                <a:spcPts val="0"/>
              </a:spcBef>
              <a:buNone/>
            </a:pPr>
            <a:endParaRPr lang="en-US" sz="1000" dirty="0">
              <a:latin typeface="Consolas" panose="020B0609020204030204" pitchFamily="49" charset="0"/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90849977-7333-4B4B-8BDB-9D0D739DBEB4}"/>
              </a:ext>
            </a:extLst>
          </p:cNvPr>
          <p:cNvSpPr txBox="1">
            <a:spLocks/>
          </p:cNvSpPr>
          <p:nvPr/>
        </p:nvSpPr>
        <p:spPr bwMode="black">
          <a:xfrm>
            <a:off x="6744072" y="6339497"/>
            <a:ext cx="1800200" cy="26603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1000" dirty="0" err="1">
                <a:highlight>
                  <a:srgbClr val="99DDF3"/>
                </a:highlight>
              </a:rPr>
              <a:t>answers</a:t>
            </a:r>
            <a:r>
              <a:rPr lang="de-CH" sz="1000" dirty="0">
                <a:highlight>
                  <a:srgbClr val="99DDF3"/>
                </a:highlight>
              </a:rPr>
              <a:t> </a:t>
            </a:r>
            <a:r>
              <a:rPr lang="de-CH" sz="1000" dirty="0" err="1">
                <a:highlight>
                  <a:srgbClr val="99DDF3"/>
                </a:highlight>
              </a:rPr>
              <a:t>from</a:t>
            </a:r>
            <a:r>
              <a:rPr lang="de-CH" sz="1000" dirty="0">
                <a:highlight>
                  <a:srgbClr val="99DDF3"/>
                </a:highlight>
              </a:rPr>
              <a:t> R Interpreter</a:t>
            </a:r>
            <a:endParaRPr lang="en-GB" sz="1000" dirty="0">
              <a:highlight>
                <a:srgbClr val="99DDF3"/>
              </a:highlight>
            </a:endParaRPr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pPr marL="261937" lvl="1" indent="0">
              <a:buFont typeface="SwissReSans" pitchFamily="34" charset="0"/>
              <a:buNone/>
            </a:pPr>
            <a:endParaRPr lang="en-GB" sz="1200" dirty="0"/>
          </a:p>
          <a:p>
            <a:endParaRPr lang="en-GB" dirty="0"/>
          </a:p>
        </p:txBody>
      </p:sp>
      <p:sp>
        <p:nvSpPr>
          <p:cNvPr id="7" name="Inhaltsplatzhalter 1">
            <a:extLst>
              <a:ext uri="{FF2B5EF4-FFF2-40B4-BE49-F238E27FC236}">
                <a16:creationId xmlns:a16="http://schemas.microsoft.com/office/drawing/2014/main" id="{ECCA7975-D043-426B-B693-9B1794DA23B2}"/>
              </a:ext>
            </a:extLst>
          </p:cNvPr>
          <p:cNvSpPr txBox="1">
            <a:spLocks/>
          </p:cNvSpPr>
          <p:nvPr/>
        </p:nvSpPr>
        <p:spPr bwMode="black">
          <a:xfrm>
            <a:off x="667121" y="1052736"/>
            <a:ext cx="11017250" cy="31968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"/>
              </a:spcBef>
              <a:buNone/>
            </a:pPr>
            <a:r>
              <a:rPr lang="en-GB" sz="1400" dirty="0"/>
              <a:t>The same works for two dimensional structures (</a:t>
            </a:r>
            <a:r>
              <a:rPr lang="en-GB" sz="1400" dirty="0" err="1"/>
              <a:t>DataFrames</a:t>
            </a:r>
            <a:r>
              <a:rPr lang="en-GB" sz="1400" dirty="0"/>
              <a:t>, Matrices, Tibbles)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2952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simple example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A9F11D5B-D90B-4F7F-89A8-0D31DB20B9B9}"/>
              </a:ext>
            </a:extLst>
          </p:cNvPr>
          <p:cNvSpPr txBox="1">
            <a:spLocks/>
          </p:cNvSpPr>
          <p:nvPr/>
        </p:nvSpPr>
        <p:spPr bwMode="black">
          <a:xfrm>
            <a:off x="685561" y="1615389"/>
            <a:ext cx="11027013" cy="516630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2563" indent="-1825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 sz="18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1pPr>
            <a:lvl2pPr marL="444500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2pPr>
            <a:lvl3pPr marL="715963" indent="-271463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3pPr>
            <a:lvl4pPr marL="985838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4pPr>
            <a:lvl5pPr marL="1255713" indent="-269875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SwissReSans" pitchFamily="34" charset="0"/>
              <a:buChar char="–"/>
              <a:defRPr sz="1600" kern="1200">
                <a:solidFill>
                  <a:srgbClr val="283E36"/>
                </a:solidFill>
                <a:latin typeface="SwissReSans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observed values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y &lt;- c(0, 4, 4, 10, 20, 40, 140, 278, 326, 547,  639,  916,  2000,  2700, 4400, 5970, 7711, 9692, 12037, 14400, 17222, 20438, 24324, 28018, 31161)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list of days for observation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time &lt;- 0:(length(y)-1)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construct table (data frame) for model calculation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df &lt;- </a:t>
            </a:r>
            <a:r>
              <a:rPr lang="en-US" sz="1200" b="1" dirty="0" err="1">
                <a:latin typeface="Consolas" panose="020B0609020204030204" pitchFamily="49" charset="0"/>
              </a:rPr>
              <a:t>data.frame</a:t>
            </a:r>
            <a:r>
              <a:rPr lang="en-US" sz="1200" b="1" dirty="0">
                <a:latin typeface="Consolas" panose="020B0609020204030204" pitchFamily="49" charset="0"/>
              </a:rPr>
              <a:t>(time, y)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compute exponential fit 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fit &lt;- </a:t>
            </a:r>
            <a:r>
              <a:rPr lang="en-US" sz="1200" b="1" dirty="0" err="1">
                <a:latin typeface="Consolas" panose="020B0609020204030204" pitchFamily="49" charset="0"/>
              </a:rPr>
              <a:t>nls</a:t>
            </a:r>
            <a:r>
              <a:rPr lang="en-US" sz="1200" b="1" dirty="0">
                <a:latin typeface="Consolas" panose="020B0609020204030204" pitchFamily="49" charset="0"/>
              </a:rPr>
              <a:t>(y ~ a*exp(b*time)+c, data=df, start=list(a=65,b=0.29,c=-285))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coef</a:t>
            </a:r>
            <a:r>
              <a:rPr lang="en-US" sz="1200" b="1" dirty="0">
                <a:latin typeface="Consolas" panose="020B0609020204030204" pitchFamily="49" charset="0"/>
              </a:rPr>
              <a:t>(fit)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list of days for prediction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predictTime</a:t>
            </a:r>
            <a:r>
              <a:rPr lang="en-US" sz="1200" b="1" dirty="0">
                <a:latin typeface="Consolas" panose="020B0609020204030204" pitchFamily="49" charset="0"/>
              </a:rPr>
              <a:t> &lt;- 0:(length(y) + 10)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compute prediction with the help of the model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 err="1">
                <a:latin typeface="Consolas" panose="020B0609020204030204" pitchFamily="49" charset="0"/>
              </a:rPr>
              <a:t>predictY</a:t>
            </a:r>
            <a:r>
              <a:rPr lang="en-US" sz="1200" b="1" dirty="0">
                <a:latin typeface="Consolas" panose="020B0609020204030204" pitchFamily="49" charset="0"/>
              </a:rPr>
              <a:t> &lt;- predict(</a:t>
            </a:r>
            <a:r>
              <a:rPr lang="en-US" sz="1200" b="1" dirty="0" err="1">
                <a:latin typeface="Consolas" panose="020B0609020204030204" pitchFamily="49" charset="0"/>
              </a:rPr>
              <a:t>fit,list</a:t>
            </a:r>
            <a:r>
              <a:rPr lang="en-US" sz="1200" b="1" dirty="0">
                <a:latin typeface="Consolas" panose="020B0609020204030204" pitchFamily="49" charset="0"/>
              </a:rPr>
              <a:t>(time=</a:t>
            </a:r>
            <a:r>
              <a:rPr lang="en-US" sz="1200" b="1" dirty="0" err="1">
                <a:latin typeface="Consolas" panose="020B0609020204030204" pitchFamily="49" charset="0"/>
              </a:rPr>
              <a:t>predictTime</a:t>
            </a:r>
            <a:r>
              <a:rPr lang="en-US" sz="1200" b="1" dirty="0"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 b="1" dirty="0"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plot observed data points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plot(</a:t>
            </a:r>
            <a:r>
              <a:rPr lang="en-US" sz="1200" b="1" dirty="0" err="1">
                <a:latin typeface="Consolas" panose="020B0609020204030204" pitchFamily="49" charset="0"/>
              </a:rPr>
              <a:t>predictTime,predictY,xlab</a:t>
            </a:r>
            <a:r>
              <a:rPr lang="en-US" sz="1200" b="1" dirty="0">
                <a:latin typeface="Consolas" panose="020B0609020204030204" pitchFamily="49" charset="0"/>
              </a:rPr>
              <a:t> = "Days since outbreak", </a:t>
            </a:r>
            <a:r>
              <a:rPr lang="en-US" sz="1200" b="1" dirty="0" err="1">
                <a:latin typeface="Consolas" panose="020B0609020204030204" pitchFamily="49" charset="0"/>
              </a:rPr>
              <a:t>ylab</a:t>
            </a:r>
            <a:r>
              <a:rPr lang="en-US" sz="1200" b="1" dirty="0">
                <a:latin typeface="Consolas" panose="020B0609020204030204" pitchFamily="49" charset="0"/>
              </a:rPr>
              <a:t> = "Infected Cases")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# plot prediction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 b="1" dirty="0">
                <a:latin typeface="Consolas" panose="020B0609020204030204" pitchFamily="49" charset="0"/>
              </a:rPr>
              <a:t>lines(time, y, col = "red") </a:t>
            </a:r>
            <a:endParaRPr lang="de-CH" sz="1200" b="1" dirty="0">
              <a:latin typeface="Consolas" panose="020B0609020204030204" pitchFamily="49" charset="0"/>
            </a:endParaRP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6261BB12-FBAB-45FF-9E17-FA13001E4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85" y="1052737"/>
            <a:ext cx="11017250" cy="332061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GB" sz="1400" dirty="0"/>
              <a:t>Find a fit of an exponential function to a set of observed values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754286-3CF2-4337-B3AA-AA030D69762C}"/>
                  </a:ext>
                </a:extLst>
              </p14:cNvPr>
              <p14:cNvContentPartPr/>
              <p14:nvPr/>
            </p14:nvContentPartPr>
            <p14:xfrm>
              <a:off x="1281426" y="3487511"/>
              <a:ext cx="5392440" cy="119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754286-3CF2-4337-B3AA-AA030D6976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7422" y="3379511"/>
                <a:ext cx="5500087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75395B7-CACC-49AF-875D-F5134844C980}"/>
                  </a:ext>
                </a:extLst>
              </p14:cNvPr>
              <p14:cNvContentPartPr/>
              <p14:nvPr/>
            </p14:nvContentPartPr>
            <p14:xfrm>
              <a:off x="789236" y="5517232"/>
              <a:ext cx="2238480" cy="26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75395B7-CACC-49AF-875D-F5134844C9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5236" y="5409232"/>
                <a:ext cx="23461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D26DA6-57A6-421D-A60D-30A3524F512C}"/>
                  </a:ext>
                </a:extLst>
              </p14:cNvPr>
              <p14:cNvContentPartPr/>
              <p14:nvPr/>
            </p14:nvContentPartPr>
            <p14:xfrm>
              <a:off x="1703512" y="4653136"/>
              <a:ext cx="2918520" cy="35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D26DA6-57A6-421D-A60D-30A3524F51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9512" y="4545136"/>
                <a:ext cx="302616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CEFDEB-4C8D-4DC2-BEA0-09BBA4E86B76}"/>
                  </a:ext>
                </a:extLst>
              </p14:cNvPr>
              <p14:cNvContentPartPr/>
              <p14:nvPr/>
            </p14:nvContentPartPr>
            <p14:xfrm>
              <a:off x="1248164" y="2979559"/>
              <a:ext cx="1566000" cy="30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CEFDEB-4C8D-4DC2-BEA0-09BBA4E86B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94524" y="2871919"/>
                <a:ext cx="1673640" cy="2462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6D358EF-27C7-4A46-88DB-BC1BBA252CA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8268" y="2077131"/>
            <a:ext cx="3944307" cy="407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6F52281-B131-4402-B40C-20D7CF43B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map functions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AB2CA-B705-4AA8-83AF-2A940054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2043-7E31-4A53-BD33-72A88E682172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92B42F-ACA6-4DEB-B756-56E754BAA9EB}"/>
              </a:ext>
            </a:extLst>
          </p:cNvPr>
          <p:cNvSpPr/>
          <p:nvPr/>
        </p:nvSpPr>
        <p:spPr>
          <a:xfrm>
            <a:off x="644856" y="1038474"/>
            <a:ext cx="10902288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en-GB" sz="1400" dirty="0"/>
              <a:t>‘mapping over a domain’, meaning to apply a function to each of the elements of a domain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en-GB" sz="1400" dirty="0"/>
              <a:t>appeared first in Lisp 1958  available in most programming languages these days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en-GB" sz="1400" dirty="0"/>
              <a:t>different programming style: loops that operate on scalars vs. applying a function to a list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en-GB" sz="1400" dirty="0"/>
              <a:t>used with un-named functions as ‘lambda’ calculation -&gt; functional programming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en-GB" sz="1400" dirty="0"/>
              <a:t>allows optimizations in compiler based on ‘math composition law’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8686E5-A6D6-4EEB-AD3D-876DBFE6D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3266460"/>
            <a:ext cx="4579884" cy="30290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51D19B-81BA-4583-B3FE-22CD24C8F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3168967"/>
            <a:ext cx="3928898" cy="31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367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R1200"/>
  <p:tag name="COLORTHEME" val="0"/>
  <p:tag name="LANGUAGE" val="2057"/>
  <p:tag name="CLASSIFICATION" val="0"/>
  <p:tag name="AIPLABEL" val="Interna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Gradient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Gradien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  <p:tag name="COLORTAG" val="L"/>
  <p:tag name="LOGOID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Gradien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W"/>
  <p:tag name="SHAPETYPE" val="Logo"/>
  <p:tag name="LOGOID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TAG" val="L"/>
  <p:tag name="SHAPETYPE" val="Logo"/>
  <p:tag name="LOGOID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Background"/>
  <p:tag name="NAME" val="SR_Cyber_Technology_GettyImages-489001064"/>
  <p:tag name="CATEGORY" val="Cyber &amp; Technology"/>
  <p:tag name="FILENAME" val="C:\Program Files\Brandic\PowerPoint\Images\169\Title1\Cyber &amp; Technology\SR_Cyber_Technology_GettyImages-489001064.jp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Classification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  <p:tag name="COLORTAG" val="W"/>
  <p:tag name="LOGO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YPE" val="14"/>
</p:tagLst>
</file>

<file path=ppt/theme/theme1.xml><?xml version="1.0" encoding="utf-8"?>
<a:theme xmlns:a="http://schemas.openxmlformats.org/drawingml/2006/main" name="SwissRe">
  <a:themeElements>
    <a:clrScheme name="SR - SunsetChilli">
      <a:dk1>
        <a:srgbClr val="283E36"/>
      </a:dk1>
      <a:lt1>
        <a:sysClr val="window" lastClr="FFFFFF"/>
      </a:lt1>
      <a:dk2>
        <a:srgbClr val="E00034"/>
      </a:dk2>
      <a:lt2>
        <a:srgbClr val="F87A30"/>
      </a:lt2>
      <a:accent1>
        <a:srgbClr val="627D77"/>
      </a:accent1>
      <a:accent2>
        <a:srgbClr val="A1B1AD"/>
      </a:accent2>
      <a:accent3>
        <a:srgbClr val="E00034"/>
      </a:accent3>
      <a:accent4>
        <a:srgbClr val="EC6685"/>
      </a:accent4>
      <a:accent5>
        <a:srgbClr val="FFA02F"/>
      </a:accent5>
      <a:accent6>
        <a:srgbClr val="FFC682"/>
      </a:accent6>
      <a:hlink>
        <a:srgbClr val="0000FF"/>
      </a:hlink>
      <a:folHlink>
        <a:srgbClr val="800080"/>
      </a:folHlink>
    </a:clrScheme>
    <a:fontScheme name="Swiss Re">
      <a:majorFont>
        <a:latin typeface="SwissReSans Light"/>
        <a:ea typeface=""/>
        <a:cs typeface=""/>
      </a:majorFont>
      <a:minorFont>
        <a:latin typeface="SwissRe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>
          <a:solidFill>
            <a:schemeClr val="accent1"/>
          </a:solidFill>
        </a:ln>
      </a:spPr>
      <a:bodyPr rtlCol="0" anchor="ctr"/>
      <a:lstStyle>
        <a:defPPr algn="ctr">
          <a:defRPr dirty="0" err="1" smtClean="0">
            <a:latin typeface="SwissReSans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>
            <a:latin typeface="SwissReSans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wissRe_169_20190723(1).potx" id="{2D4B744B-4CE9-4823-9A5C-CA3CB9541250}" vid="{12FA6E09-71F7-44A7-A98C-066CE5FA9BD0}"/>
    </a:ext>
  </a:extLst>
</a:theme>
</file>

<file path=ppt/theme/theme2.xml><?xml version="1.0" encoding="utf-8"?>
<a:theme xmlns:a="http://schemas.openxmlformats.org/drawingml/2006/main" name="Office Theme">
  <a:themeElements>
    <a:clrScheme name="SR - BlueSkyCrepuscule">
      <a:dk1>
        <a:srgbClr val="283E36"/>
      </a:dk1>
      <a:lt1>
        <a:sysClr val="window" lastClr="FFFFFF"/>
      </a:lt1>
      <a:dk2>
        <a:srgbClr val="0F4DBC"/>
      </a:dk2>
      <a:lt2>
        <a:srgbClr val="0493D9"/>
      </a:lt2>
      <a:accent1>
        <a:srgbClr val="627D77"/>
      </a:accent1>
      <a:accent2>
        <a:srgbClr val="A1B1AD"/>
      </a:accent2>
      <a:accent3>
        <a:srgbClr val="0F4DBC"/>
      </a:accent3>
      <a:accent4>
        <a:srgbClr val="6F94D7"/>
      </a:accent4>
      <a:accent5>
        <a:srgbClr val="00A9E0"/>
      </a:accent5>
      <a:accent6>
        <a:srgbClr val="66CBEC"/>
      </a:accent6>
      <a:hlink>
        <a:srgbClr val="0000FF"/>
      </a:hlink>
      <a:folHlink>
        <a:srgbClr val="800080"/>
      </a:folHlink>
    </a:clrScheme>
    <a:fontScheme name="Swiss Re">
      <a:majorFont>
        <a:latin typeface="SwissReSans"/>
        <a:ea typeface=""/>
        <a:cs typeface=""/>
      </a:majorFont>
      <a:minorFont>
        <a:latin typeface="SwissRe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R - BlueSkyCrepuscule">
      <a:dk1>
        <a:srgbClr val="283E36"/>
      </a:dk1>
      <a:lt1>
        <a:sysClr val="window" lastClr="FFFFFF"/>
      </a:lt1>
      <a:dk2>
        <a:srgbClr val="0F4DBC"/>
      </a:dk2>
      <a:lt2>
        <a:srgbClr val="0493D9"/>
      </a:lt2>
      <a:accent1>
        <a:srgbClr val="627D77"/>
      </a:accent1>
      <a:accent2>
        <a:srgbClr val="A1B1AD"/>
      </a:accent2>
      <a:accent3>
        <a:srgbClr val="0F4DBC"/>
      </a:accent3>
      <a:accent4>
        <a:srgbClr val="6F94D7"/>
      </a:accent4>
      <a:accent5>
        <a:srgbClr val="00A9E0"/>
      </a:accent5>
      <a:accent6>
        <a:srgbClr val="66CBEC"/>
      </a:accent6>
      <a:hlink>
        <a:srgbClr val="0000FF"/>
      </a:hlink>
      <a:folHlink>
        <a:srgbClr val="800080"/>
      </a:folHlink>
    </a:clrScheme>
    <a:fontScheme name="Swiss Re">
      <a:majorFont>
        <a:latin typeface="SwissReSans"/>
        <a:ea typeface=""/>
        <a:cs typeface=""/>
      </a:majorFont>
      <a:minorFont>
        <a:latin typeface="SwissRe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27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28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29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30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31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32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33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34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35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36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37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38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39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40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41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42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43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44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45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46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47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48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49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50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51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52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53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54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55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56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57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58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59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60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61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62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63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64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65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SR - SunsetChilli">
    <a:dk1>
      <a:srgbClr val="283E36"/>
    </a:dk1>
    <a:lt1>
      <a:sysClr val="window" lastClr="FFFFFF"/>
    </a:lt1>
    <a:dk2>
      <a:srgbClr val="E00034"/>
    </a:dk2>
    <a:lt2>
      <a:srgbClr val="F87A30"/>
    </a:lt2>
    <a:accent1>
      <a:srgbClr val="627D77"/>
    </a:accent1>
    <a:accent2>
      <a:srgbClr val="A1B1AD"/>
    </a:accent2>
    <a:accent3>
      <a:srgbClr val="E00034"/>
    </a:accent3>
    <a:accent4>
      <a:srgbClr val="EC6685"/>
    </a:accent4>
    <a:accent5>
      <a:srgbClr val="FFA02F"/>
    </a:accent5>
    <a:accent6>
      <a:srgbClr val="FFC682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9860EF919FB2B4C9640CDE483A98DD1" ma:contentTypeVersion="4" ma:contentTypeDescription="Create a new document." ma:contentTypeScope="" ma:versionID="76a1f1e6d4c1071a19b252ec726dbf4c">
  <xsd:schema xmlns:xsd="http://www.w3.org/2001/XMLSchema" xmlns:xs="http://www.w3.org/2001/XMLSchema" xmlns:p="http://schemas.microsoft.com/office/2006/metadata/properties" xmlns:ns2="d6b3294d-d0ac-402f-8738-58b01d6ec124" xmlns:ns3="dac329a4-42b6-4c6f-b50e-aa8a67ac956e" targetNamespace="http://schemas.microsoft.com/office/2006/metadata/properties" ma:root="true" ma:fieldsID="59f8e0e3594972a88154f4202bf90f2b" ns2:_="" ns3:_="">
    <xsd:import namespace="d6b3294d-d0ac-402f-8738-58b01d6ec124"/>
    <xsd:import namespace="dac329a4-42b6-4c6f-b50e-aa8a67ac956e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3294d-d0ac-402f-8738-58b01d6ec12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c329a4-42b6-4c6f-b50e-aa8a67ac956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6b3294d-d0ac-402f-8738-58b01d6ec124">CCC@f3fd6ebf-ade3-4bd2-9264-dac5342ccdcb</_dlc_DocId>
    <_dlc_DocIdUrl xmlns="d6b3294d-d0ac-402f-8738-58b01d6ec124">
      <Url>https://shp.swissre.com/sites/devops/_layouts/15/DocIdRedir.aspx?ID=CCC%40f3fd6ebf-ade3-4bd2-9264-dac5342ccdcb</Url>
      <Description>CCC@f3fd6ebf-ade3-4bd2-9264-dac5342ccdcb</Description>
    </_dlc_DocIdUrl>
  </documentManagement>
</p:properties>
</file>

<file path=customXml/itemProps1.xml><?xml version="1.0" encoding="utf-8"?>
<ds:datastoreItem xmlns:ds="http://schemas.openxmlformats.org/officeDocument/2006/customXml" ds:itemID="{22925029-8AC2-4671-8F28-86CE9450064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AA4E88DC-DBDB-4E6A-84FD-A0D6A7D0E5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b3294d-d0ac-402f-8738-58b01d6ec124"/>
    <ds:schemaRef ds:uri="dac329a4-42b6-4c6f-b50e-aa8a67ac95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C2B3C5-AA5F-4064-8924-5FC5318B157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8162D88-E950-4DF4-BC25-98421E43AF7B}">
  <ds:schemaRefs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schemas.microsoft.com/office/2006/metadata/properties"/>
    <ds:schemaRef ds:uri="d6b3294d-d0ac-402f-8738-58b01d6ec124"/>
    <ds:schemaRef ds:uri="http://www.w3.org/XML/1998/namespace"/>
    <ds:schemaRef ds:uri="http://schemas.openxmlformats.org/package/2006/metadata/core-properties"/>
    <ds:schemaRef ds:uri="dac329a4-42b6-4c6f-b50e-aa8a67ac956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SwissRe_169</Template>
  <TotalTime>4</TotalTime>
  <Words>2992</Words>
  <Application>Microsoft Office PowerPoint</Application>
  <PresentationFormat>Widescreen</PresentationFormat>
  <Paragraphs>471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Consolas</vt:lpstr>
      <vt:lpstr>Courier New</vt:lpstr>
      <vt:lpstr>SwissReSans Light</vt:lpstr>
      <vt:lpstr>Arial</vt:lpstr>
      <vt:lpstr>SwissReSans</vt:lpstr>
      <vt:lpstr>Symbol</vt:lpstr>
      <vt:lpstr>SwissRe</vt:lpstr>
      <vt:lpstr>intRoduction to R</vt:lpstr>
      <vt:lpstr>goal of talk</vt:lpstr>
      <vt:lpstr>intRoduction</vt:lpstr>
      <vt:lpstr>Rgui – development enviRonment</vt:lpstr>
      <vt:lpstr>syntax, data types and opeRatoRs</vt:lpstr>
      <vt:lpstr>geneRating data (1/2)</vt:lpstr>
      <vt:lpstr>geneRating data (2/2)</vt:lpstr>
      <vt:lpstr>simple example</vt:lpstr>
      <vt:lpstr>map functions</vt:lpstr>
      <vt:lpstr>map function example</vt:lpstr>
      <vt:lpstr>expanding the simple example to multiple scenaRios</vt:lpstr>
      <vt:lpstr>expanding the simple example to multiple scenaRios</vt:lpstr>
      <vt:lpstr>woRking with spReadsheets (1/2)</vt:lpstr>
      <vt:lpstr>woRking with spReadsheets (2/2)</vt:lpstr>
      <vt:lpstr>social media data example (1/3)</vt:lpstr>
      <vt:lpstr>social media data example (2/3)</vt:lpstr>
      <vt:lpstr>social media data example (3/3)</vt:lpstr>
      <vt:lpstr>public messenger example - telegRam bot</vt:lpstr>
      <vt:lpstr>elegant code – telegRam bot example</vt:lpstr>
      <vt:lpstr>one more thing … bot seaRches twitteR</vt:lpstr>
      <vt:lpstr>R – the good – the bad – the ugly</vt:lpstr>
      <vt:lpstr>References</vt:lpstr>
      <vt:lpstr>Lexical Scoping</vt:lpstr>
    </vt:vector>
  </TitlesOfParts>
  <Company>Swiss 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</dc:title>
  <dc:creator>SRZPEM</dc:creator>
  <cp:lastModifiedBy>Mayank Yadav</cp:lastModifiedBy>
  <cp:revision>171</cp:revision>
  <dcterms:created xsi:type="dcterms:W3CDTF">2020-01-31T08:33:15Z</dcterms:created>
  <dcterms:modified xsi:type="dcterms:W3CDTF">2020-03-12T08:52:07Z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0c2fedb-0da6-4717-8531-d16a1b9930f4_Enabled">
    <vt:lpwstr>True</vt:lpwstr>
  </property>
  <property fmtid="{D5CDD505-2E9C-101B-9397-08002B2CF9AE}" pid="3" name="MSIP_Label_90c2fedb-0da6-4717-8531-d16a1b9930f4_SiteId">
    <vt:lpwstr>45597f60-6e37-4be7-acfb-4c9e23b261ea</vt:lpwstr>
  </property>
  <property fmtid="{D5CDD505-2E9C-101B-9397-08002B2CF9AE}" pid="4" name="MSIP_Label_90c2fedb-0da6-4717-8531-d16a1b9930f4_Owner">
    <vt:lpwstr>Martin_Peter@swissre.com</vt:lpwstr>
  </property>
  <property fmtid="{D5CDD505-2E9C-101B-9397-08002B2CF9AE}" pid="5" name="MSIP_Label_90c2fedb-0da6-4717-8531-d16a1b9930f4_SetDate">
    <vt:lpwstr>2020-01-31T09:16:07.2539918Z</vt:lpwstr>
  </property>
  <property fmtid="{D5CDD505-2E9C-101B-9397-08002B2CF9AE}" pid="6" name="MSIP_Label_90c2fedb-0da6-4717-8531-d16a1b9930f4_Name">
    <vt:lpwstr>Internal</vt:lpwstr>
  </property>
  <property fmtid="{D5CDD505-2E9C-101B-9397-08002B2CF9AE}" pid="7" name="MSIP_Label_90c2fedb-0da6-4717-8531-d16a1b9930f4_Application">
    <vt:lpwstr>Microsoft Azure Information Protection</vt:lpwstr>
  </property>
  <property fmtid="{D5CDD505-2E9C-101B-9397-08002B2CF9AE}" pid="8" name="MSIP_Label_90c2fedb-0da6-4717-8531-d16a1b9930f4_Extended_MSFT_Method">
    <vt:lpwstr>Automatic</vt:lpwstr>
  </property>
  <property fmtid="{D5CDD505-2E9C-101B-9397-08002B2CF9AE}" pid="9" name="Sensitivity">
    <vt:lpwstr>Internal</vt:lpwstr>
  </property>
  <property fmtid="{D5CDD505-2E9C-101B-9397-08002B2CF9AE}" pid="10" name="ContentTypeId">
    <vt:lpwstr>0x010100B9860EF919FB2B4C9640CDE483A98DD1</vt:lpwstr>
  </property>
  <property fmtid="{D5CDD505-2E9C-101B-9397-08002B2CF9AE}" pid="11" name="SRGlobalContentCategoryRecord_0">
    <vt:lpwstr>Not Assigned|318c67c1-b170-4dae-8074-50e96d194e3d</vt:lpwstr>
  </property>
  <property fmtid="{D5CDD505-2E9C-101B-9397-08002B2CF9AE}" pid="12" name="SRGlobalCountry_0">
    <vt:lpwstr>Not Assigned|83fc62bf-0a64-4b05-ab69-4a8bf9950dcb</vt:lpwstr>
  </property>
  <property fmtid="{D5CDD505-2E9C-101B-9397-08002B2CF9AE}" pid="13" name="TaxCatchAll">
    <vt:lpwstr>2;#Not Assigned|318c67c1-b170-4dae-8074-50e96d194e3d;#1;#Not Assigned|83fc62bf-0a64-4b05-ab69-4a8bf9950dcb</vt:lpwstr>
  </property>
  <property fmtid="{D5CDD505-2E9C-101B-9397-08002B2CF9AE}" pid="14" name="_dlc_DocIdItemGuid">
    <vt:lpwstr>f3fd6ebf-ade3-4bd2-9264-dac5342ccdcb</vt:lpwstr>
  </property>
  <property fmtid="{D5CDD505-2E9C-101B-9397-08002B2CF9AE}" pid="15" name="SRGlobalContentCategoryRecord">
    <vt:lpwstr>2;#Not Assigned|318c67c1-b170-4dae-8074-50e96d194e3d</vt:lpwstr>
  </property>
  <property fmtid="{D5CDD505-2E9C-101B-9397-08002B2CF9AE}" pid="16" name="SRGlobalCountry">
    <vt:lpwstr>1;#Not Assigned|83fc62bf-0a64-4b05-ab69-4a8bf9950dcb</vt:lpwstr>
  </property>
</Properties>
</file>